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Default Extension="docx" ContentType="application/vnd.openxmlformats-officedocument.wordprocessingml.document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3"/>
  </p:notesMasterIdLst>
  <p:sldIdLst>
    <p:sldId id="256" r:id="rId2"/>
    <p:sldId id="257" r:id="rId3"/>
    <p:sldId id="264" r:id="rId4"/>
    <p:sldId id="299" r:id="rId5"/>
    <p:sldId id="298" r:id="rId6"/>
    <p:sldId id="265" r:id="rId7"/>
    <p:sldId id="300" r:id="rId8"/>
    <p:sldId id="302" r:id="rId9"/>
    <p:sldId id="301" r:id="rId10"/>
    <p:sldId id="266" r:id="rId11"/>
    <p:sldId id="303" r:id="rId12"/>
    <p:sldId id="304" r:id="rId13"/>
    <p:sldId id="267" r:id="rId14"/>
    <p:sldId id="305" r:id="rId15"/>
    <p:sldId id="260" r:id="rId16"/>
    <p:sldId id="269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8" r:id="rId29"/>
    <p:sldId id="317" r:id="rId30"/>
    <p:sldId id="262" r:id="rId31"/>
    <p:sldId id="319" r:id="rId32"/>
    <p:sldId id="320" r:id="rId33"/>
    <p:sldId id="321" r:id="rId34"/>
    <p:sldId id="322" r:id="rId35"/>
    <p:sldId id="323" r:id="rId36"/>
    <p:sldId id="324" r:id="rId37"/>
    <p:sldId id="279" r:id="rId38"/>
    <p:sldId id="271" r:id="rId39"/>
    <p:sldId id="326" r:id="rId40"/>
    <p:sldId id="327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28" r:id="rId49"/>
    <p:sldId id="336" r:id="rId50"/>
    <p:sldId id="261" r:id="rId51"/>
    <p:sldId id="273" r:id="rId52"/>
    <p:sldId id="337" r:id="rId53"/>
    <p:sldId id="274" r:id="rId54"/>
    <p:sldId id="338" r:id="rId55"/>
    <p:sldId id="339" r:id="rId56"/>
    <p:sldId id="340" r:id="rId57"/>
    <p:sldId id="280" r:id="rId58"/>
    <p:sldId id="275" r:id="rId59"/>
    <p:sldId id="341" r:id="rId60"/>
    <p:sldId id="281" r:id="rId61"/>
    <p:sldId id="276" r:id="rId62"/>
    <p:sldId id="342" r:id="rId63"/>
    <p:sldId id="343" r:id="rId64"/>
    <p:sldId id="282" r:id="rId65"/>
    <p:sldId id="283" r:id="rId66"/>
    <p:sldId id="344" r:id="rId67"/>
    <p:sldId id="345" r:id="rId68"/>
    <p:sldId id="346" r:id="rId69"/>
    <p:sldId id="284" r:id="rId70"/>
    <p:sldId id="347" r:id="rId71"/>
    <p:sldId id="348" r:id="rId72"/>
    <p:sldId id="263" r:id="rId73"/>
    <p:sldId id="286" r:id="rId74"/>
    <p:sldId id="292" r:id="rId75"/>
    <p:sldId id="287" r:id="rId76"/>
    <p:sldId id="293" r:id="rId77"/>
    <p:sldId id="288" r:id="rId78"/>
    <p:sldId id="349" r:id="rId79"/>
    <p:sldId id="350" r:id="rId80"/>
    <p:sldId id="352" r:id="rId81"/>
    <p:sldId id="351" r:id="rId82"/>
    <p:sldId id="353" r:id="rId83"/>
    <p:sldId id="354" r:id="rId84"/>
    <p:sldId id="355" r:id="rId85"/>
    <p:sldId id="356" r:id="rId86"/>
    <p:sldId id="357" r:id="rId87"/>
    <p:sldId id="358" r:id="rId88"/>
    <p:sldId id="294" r:id="rId89"/>
    <p:sldId id="289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7" r:id="rId108"/>
    <p:sldId id="376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5" r:id="rId117"/>
    <p:sldId id="295" r:id="rId118"/>
    <p:sldId id="290" r:id="rId119"/>
    <p:sldId id="291" r:id="rId120"/>
    <p:sldId id="296" r:id="rId121"/>
    <p:sldId id="297" r:id="rId1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9519" autoAdjust="0"/>
  </p:normalViewPr>
  <p:slideViewPr>
    <p:cSldViewPr>
      <p:cViewPr>
        <p:scale>
          <a:sx n="75" d="100"/>
          <a:sy n="75" d="100"/>
        </p:scale>
        <p:origin x="-972" y="-5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567E9-7324-4B2D-8F4D-E0BFD7F472C8}" type="datetimeFigureOut">
              <a:rPr lang="de-DE" smtClean="0"/>
              <a:pPr/>
              <a:t>09.04.2008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6369B0-411D-4EF4-9EBA-C86FCC9A1FF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allgegenwärtig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</a:t>
            </a:fld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sprites: mainly</a:t>
            </a:r>
            <a:r>
              <a:rPr lang="en-GB" baseline="0" noProof="0" dirty="0" smtClean="0"/>
              <a:t> debug and tuning; mc: CPU based, experimenting with fast density field construction, tested how well suited for the task;</a:t>
            </a:r>
          </a:p>
          <a:p>
            <a:r>
              <a:rPr lang="en-GB" baseline="0" noProof="0" dirty="0" smtClean="0"/>
              <a:t>ray-tracing: GPU density field construction, optical effects relevant for water </a:t>
            </a:r>
            <a:r>
              <a:rPr lang="en-GB" baseline="0" noProof="0" dirty="0" err="1" smtClean="0"/>
              <a:t>apeareance</a:t>
            </a:r>
            <a:r>
              <a:rPr lang="en-GB" baseline="0" noProof="0" dirty="0" smtClean="0"/>
              <a:t>; main visualisation, 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14</a:t>
            </a:fld>
            <a:endParaRPr lang="de-DE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116</a:t>
            </a:fld>
            <a:endParaRPr lang="de-DE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118</a:t>
            </a:fld>
            <a:endParaRPr lang="de-DE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119</a:t>
            </a:fld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r>
              <a:rPr lang="en-GB" noProof="0" dirty="0" smtClean="0"/>
              <a:t>CFD and Navier Stokes descriptive explained, quantities</a:t>
            </a:r>
            <a:r>
              <a:rPr lang="en-GB" baseline="0" noProof="0" dirty="0" smtClean="0"/>
              <a:t> introduced, difference between Euler and Lagrangian point of view</a:t>
            </a:r>
          </a:p>
          <a:p>
            <a:pPr marL="228600" indent="-228600">
              <a:buNone/>
            </a:pPr>
            <a:r>
              <a:rPr lang="en-GB" baseline="0" noProof="0" dirty="0" smtClean="0"/>
              <a:t>3) combines 1 and 2 to the simulation’s basic mathematical model</a:t>
            </a:r>
          </a:p>
          <a:p>
            <a:pPr marL="228600" indent="-228600">
              <a:buNone/>
            </a:pPr>
            <a:r>
              <a:rPr lang="en-GB" baseline="0" noProof="0" dirty="0" smtClean="0"/>
              <a:t>9) performance and simulation quality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no inter-molecular</a:t>
            </a:r>
            <a:r>
              <a:rPr lang="en-GB" baseline="0" noProof="0" dirty="0" smtClean="0"/>
              <a:t> effects; “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Properties are macroscopic observable quantities that characterize the state of the fluid.”</a:t>
            </a:r>
          </a:p>
          <a:p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L: small length significant greater than molecule spacing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16</a:t>
            </a:fld>
            <a:endParaRPr lang="de-D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17</a:t>
            </a:fld>
            <a:endParaRPr lang="de-D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cohesive forces (attractive forces between molecules of the same type) 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19</a:t>
            </a:fld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20</a:t>
            </a:fld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second</a:t>
            </a:r>
            <a:r>
              <a:rPr lang="en-GB" baseline="0" noProof="0" dirty="0" smtClean="0"/>
              <a:t> law = conservation of momentum (F=0  -&gt; </a:t>
            </a:r>
            <a:r>
              <a:rPr lang="en-GB" baseline="0" noProof="0" dirty="0" err="1" smtClean="0"/>
              <a:t>mv</a:t>
            </a:r>
            <a:r>
              <a:rPr lang="en-GB" baseline="0" noProof="0" dirty="0" smtClean="0"/>
              <a:t> constant)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21</a:t>
            </a:fld>
            <a:endParaRPr lang="de-D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Eulerian observer watches</a:t>
            </a:r>
            <a:r>
              <a:rPr lang="en-GB" baseline="0" noProof="0" dirty="0" smtClean="0"/>
              <a:t> two types of changes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22</a:t>
            </a:fld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convective derivative =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substantial d.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substantive d.</a:t>
            </a:r>
            <a:r>
              <a:rPr lang="en-GB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material d.;</a:t>
            </a:r>
          </a:p>
          <a:p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convection  = advection + diffusion (two forms of property distribution that must be taken into account);</a:t>
            </a:r>
          </a:p>
          <a:p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advection = transport of properties together with the mass;</a:t>
            </a:r>
            <a:b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2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partial derivative: local changes;  v dot DEL: changes due to advection; DEL v: velocity gradient (Jacobian matrix)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23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„visually believable</a:t>
            </a:r>
            <a:r>
              <a:rPr lang="en-GB" noProof="0" dirty="0" smtClean="0"/>
              <a:t>“;</a:t>
            </a:r>
            <a:r>
              <a:rPr lang="en-GB" baseline="0" noProof="0" dirty="0" smtClean="0"/>
              <a:t> fluid simulation (computational) complex; CFD aims mostly on accuracy;</a:t>
            </a:r>
          </a:p>
          <a:p>
            <a:r>
              <a:rPr lang="en-GB" baseline="0" noProof="0" dirty="0" smtClean="0"/>
              <a:t>sometimes: r. t. vis. for offline </a:t>
            </a:r>
            <a:r>
              <a:rPr lang="en-GB" baseline="0" noProof="0" dirty="0" err="1" smtClean="0"/>
              <a:t>sim</a:t>
            </a:r>
            <a:r>
              <a:rPr lang="en-GB" baseline="0" noProof="0" dirty="0" smtClean="0"/>
              <a:t>.; left: offline, right: realtime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</a:t>
            </a:fld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24</a:t>
            </a:fld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25</a:t>
            </a:fld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all fluids are compressible to some amount; regular air flow till mach 0.3 satisfies</a:t>
            </a:r>
            <a:r>
              <a:rPr lang="en-GB" baseline="0" noProof="0" dirty="0" smtClean="0"/>
              <a:t> </a:t>
            </a:r>
            <a:r>
              <a:rPr lang="en-GB" baseline="0" noProof="0" dirty="0" err="1" smtClean="0"/>
              <a:t>incompr</a:t>
            </a:r>
            <a:r>
              <a:rPr lang="en-GB" baseline="0" noProof="0" dirty="0" smtClean="0"/>
              <a:t>. f. c.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26</a:t>
            </a:fld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otherwise it would be more complicated;</a:t>
            </a:r>
          </a:p>
          <a:p>
            <a:r>
              <a:rPr lang="en-GB" noProof="0" dirty="0" smtClean="0"/>
              <a:t>negative</a:t>
            </a:r>
            <a:r>
              <a:rPr lang="en-GB" baseline="0" noProof="0" dirty="0" smtClean="0"/>
              <a:t> pressure gradient points from high to low pressure and its size represents the difference in pressure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27</a:t>
            </a:fld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28</a:t>
            </a:fld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29</a:t>
            </a:fld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A: physical quantity at a position r;</a:t>
            </a:r>
            <a:r>
              <a:rPr lang="en-GB" baseline="0" noProof="0" dirty="0" smtClean="0"/>
              <a:t> r’: position of an interpolation point;</a:t>
            </a:r>
          </a:p>
          <a:p>
            <a:r>
              <a:rPr lang="en-GB" baseline="0" noProof="0" dirty="0" smtClean="0"/>
              <a:t>W: radial symmetric; h: smoothing length;</a:t>
            </a:r>
          </a:p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31</a:t>
            </a:fld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32</a:t>
            </a:fld>
            <a:endParaRPr lang="de-D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33</a:t>
            </a:fld>
            <a:endParaRPr lang="de-D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34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left: surgical training environment, right: video game; paper from Müller et al. showed a</a:t>
            </a:r>
            <a:r>
              <a:rPr lang="en-GB" baseline="0" noProof="0" dirty="0" smtClean="0"/>
              <a:t> way how it could be done;</a:t>
            </a:r>
          </a:p>
          <a:p>
            <a:r>
              <a:rPr lang="en-GB" baseline="0" noProof="0" dirty="0" smtClean="0"/>
              <a:t>many papers on the topic afterwards;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</a:t>
            </a:fld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35</a:t>
            </a:fld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36</a:t>
            </a:fld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38</a:t>
            </a:fld>
            <a:endParaRPr lang="de-D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39</a:t>
            </a:fld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err="1" smtClean="0"/>
              <a:t>F_i</a:t>
            </a:r>
            <a:r>
              <a:rPr lang="en-GB" noProof="0" dirty="0" smtClean="0"/>
              <a:t>: forces on particle </a:t>
            </a:r>
            <a:r>
              <a:rPr lang="en-GB" noProof="0" dirty="0" err="1" smtClean="0"/>
              <a:t>i</a:t>
            </a:r>
            <a:r>
              <a:rPr lang="en-GB" noProof="0" dirty="0" smtClean="0"/>
              <a:t>; </a:t>
            </a:r>
            <a:r>
              <a:rPr lang="en-GB" noProof="0" dirty="0" err="1" smtClean="0"/>
              <a:t>rho_i</a:t>
            </a:r>
            <a:r>
              <a:rPr lang="en-GB" noProof="0" dirty="0" smtClean="0"/>
              <a:t>: density at position of particle </a:t>
            </a:r>
            <a:r>
              <a:rPr lang="en-GB" noProof="0" dirty="0" err="1" smtClean="0"/>
              <a:t>i</a:t>
            </a:r>
            <a:r>
              <a:rPr lang="en-GB" noProof="0" dirty="0" smtClean="0"/>
              <a:t> (-&gt;mass)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40</a:t>
            </a:fld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41</a:t>
            </a:fld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gradient is zero at the centre</a:t>
            </a:r>
            <a:r>
              <a:rPr lang="en-GB" baseline="0" noProof="0" dirty="0" smtClean="0"/>
              <a:t> -&gt; particle </a:t>
            </a:r>
            <a:r>
              <a:rPr lang="en-GB" baseline="0" noProof="0" dirty="0" err="1" smtClean="0"/>
              <a:t>i</a:t>
            </a:r>
            <a:r>
              <a:rPr lang="en-GB" baseline="0" noProof="0" dirty="0" smtClean="0"/>
              <a:t> uses only pressure from j and vice versa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42</a:t>
            </a:fld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k gas constant (dependent</a:t>
            </a:r>
            <a:r>
              <a:rPr lang="en-GB" baseline="0" noProof="0" dirty="0" smtClean="0"/>
              <a:t> on temperature); rho_0: rest density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43</a:t>
            </a:fld>
            <a:endParaRPr lang="de-D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44</a:t>
            </a:fld>
            <a:endParaRPr lang="de-D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45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Navier Stokes:</a:t>
            </a:r>
            <a:r>
              <a:rPr lang="en-GB" baseline="0" noProof="0" dirty="0" smtClean="0"/>
              <a:t> fundamentals of modern CFD; </a:t>
            </a:r>
            <a:r>
              <a:rPr lang="en-GB" noProof="0" dirty="0" smtClean="0"/>
              <a:t>more on them later; basis: </a:t>
            </a:r>
            <a:r>
              <a:rPr lang="en-GB" baseline="0" noProof="0" dirty="0" smtClean="0"/>
              <a:t>fluid as continuum;</a:t>
            </a:r>
          </a:p>
          <a:p>
            <a:r>
              <a:rPr lang="en-GB" baseline="0" noProof="0" dirty="0" smtClean="0"/>
              <a:t>grid based called Eulerian models (later more why called Euler); disadvantage for </a:t>
            </a:r>
            <a:r>
              <a:rPr lang="en-GB" baseline="0" noProof="0" dirty="0" err="1" smtClean="0"/>
              <a:t>i</a:t>
            </a:r>
            <a:r>
              <a:rPr lang="en-GB" baseline="0" noProof="0" dirty="0" smtClean="0"/>
              <a:t>. apps: bounded simulation space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</a:t>
            </a:fld>
            <a:endParaRPr lang="de-DE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46</a:t>
            </a:fld>
            <a:endParaRPr lang="de-D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kappa:</a:t>
            </a:r>
            <a:r>
              <a:rPr lang="en-GB" baseline="0" noProof="0" dirty="0" smtClean="0"/>
              <a:t> curvature; sigma: surface tension coefficient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47</a:t>
            </a:fld>
            <a:endParaRPr lang="de-D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48</a:t>
            </a:fld>
            <a:endParaRPr lang="de-D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49</a:t>
            </a:fld>
            <a:endParaRPr lang="de-D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53</a:t>
            </a:fld>
            <a:endParaRPr lang="de-D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reduces complexity from O(n²) to O(nm)</a:t>
            </a:r>
            <a:r>
              <a:rPr lang="en-GB" baseline="0" noProof="0" dirty="0" smtClean="0"/>
              <a:t>; m=number of particles per cell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54</a:t>
            </a:fld>
            <a:endParaRPr lang="de-D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55</a:t>
            </a:fld>
            <a:endParaRPr lang="de-D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59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61</a:t>
            </a:fld>
            <a:endParaRPr lang="de-D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62</a:t>
            </a:fld>
            <a:endParaRPr lang="de-DE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63</a:t>
            </a:fld>
            <a:endParaRPr lang="de-D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65</a:t>
            </a:fld>
            <a:endParaRPr lang="de-D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66</a:t>
            </a:fld>
            <a:endParaRPr lang="de-DE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67</a:t>
            </a:fld>
            <a:endParaRPr lang="de-DE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68</a:t>
            </a:fld>
            <a:endParaRPr lang="de-DE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69</a:t>
            </a:fld>
            <a:endParaRPr lang="de-DE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70</a:t>
            </a:fld>
            <a:endParaRPr lang="de-DE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SPMD single program multiple data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71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simpler eq.: implicit convection; num. diffusion: left image; surface constr. for grids i.e.: level-sets;</a:t>
            </a:r>
          </a:p>
          <a:p>
            <a:r>
              <a:rPr lang="en-GB" noProof="0" dirty="0" smtClean="0"/>
              <a:t>last point</a:t>
            </a:r>
            <a:r>
              <a:rPr lang="en-GB" baseline="0" noProof="0" dirty="0" smtClean="0"/>
              <a:t> most important; because of this SPH was chosen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73</a:t>
            </a:fld>
            <a:endParaRPr lang="de-DE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75</a:t>
            </a:fld>
            <a:endParaRPr lang="de-DE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77</a:t>
            </a:fld>
            <a:endParaRPr lang="de-DE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78</a:t>
            </a:fld>
            <a:endParaRPr lang="de-DE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79</a:t>
            </a:fld>
            <a:endParaRPr lang="de-DE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80</a:t>
            </a:fld>
            <a:endParaRPr lang="de-DE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81</a:t>
            </a:fld>
            <a:endParaRPr lang="de-DE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cube side length: 2*radius</a:t>
            </a:r>
            <a:r>
              <a:rPr lang="en-GB" baseline="0" noProof="0" dirty="0" smtClean="0"/>
              <a:t> of support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82</a:t>
            </a:fld>
            <a:endParaRPr lang="de-DE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83</a:t>
            </a:fld>
            <a:endParaRPr lang="de-DE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84</a:t>
            </a:fld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sum up contributions from neighbouring particles; later more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</a:t>
            </a:fld>
            <a:endParaRPr lang="de-DE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85</a:t>
            </a:fld>
            <a:endParaRPr lang="de-DE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86</a:t>
            </a:fld>
            <a:endParaRPr lang="de-DE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87</a:t>
            </a:fld>
            <a:endParaRPr lang="de-DE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89</a:t>
            </a:fld>
            <a:endParaRPr lang="de-DE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90</a:t>
            </a:fld>
            <a:endParaRPr lang="de-DE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91</a:t>
            </a:fld>
            <a:endParaRPr lang="de-DE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92</a:t>
            </a:fld>
            <a:endParaRPr lang="de-DE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93</a:t>
            </a:fld>
            <a:endParaRPr lang="de-DE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94</a:t>
            </a:fld>
            <a:endParaRPr lang="de-DE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95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Müller:</a:t>
            </a:r>
            <a:r>
              <a:rPr lang="en-GB" baseline="0" noProof="0" dirty="0" smtClean="0"/>
              <a:t> virtual surgery simulators; Kolb: avoid neighbour search with discrete grid; </a:t>
            </a:r>
            <a:r>
              <a:rPr lang="en-GB" baseline="0" noProof="0" dirty="0" err="1" smtClean="0"/>
              <a:t>Heinecke</a:t>
            </a:r>
            <a:r>
              <a:rPr lang="en-GB" baseline="0" noProof="0" dirty="0" smtClean="0"/>
              <a:t>: use of physic acceleration hardware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</a:t>
            </a:fld>
            <a:endParaRPr lang="de-DE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96</a:t>
            </a:fld>
            <a:endParaRPr lang="de-DE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97</a:t>
            </a:fld>
            <a:endParaRPr lang="de-DE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98</a:t>
            </a:fld>
            <a:endParaRPr lang="de-DE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99</a:t>
            </a:fld>
            <a:endParaRPr lang="de-DE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explain everything</a:t>
            </a:r>
            <a:r>
              <a:rPr lang="en-GB" baseline="0" noProof="0" dirty="0" smtClean="0"/>
              <a:t> unhurriedly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100</a:t>
            </a:fld>
            <a:endParaRPr lang="de-DE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101</a:t>
            </a:fld>
            <a:endParaRPr lang="de-DE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102</a:t>
            </a:fld>
            <a:endParaRPr lang="de-DE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note that</a:t>
            </a:r>
            <a:r>
              <a:rPr lang="en-GB" baseline="0" noProof="0" dirty="0" smtClean="0"/>
              <a:t> different definitions of c and g exist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103</a:t>
            </a:fld>
            <a:endParaRPr lang="de-DE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104</a:t>
            </a:fld>
            <a:endParaRPr lang="de-DE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105</a:t>
            </a:fld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marching</a:t>
            </a:r>
            <a:r>
              <a:rPr lang="de-DE" dirty="0" smtClean="0"/>
              <a:t> </a:t>
            </a:r>
            <a:r>
              <a:rPr lang="de-DE" dirty="0" err="1" smtClean="0"/>
              <a:t>cubes</a:t>
            </a:r>
            <a:r>
              <a:rPr lang="de-DE" dirty="0" smtClean="0"/>
              <a:t>: </a:t>
            </a:r>
            <a:r>
              <a:rPr lang="en-GB" dirty="0" smtClean="0"/>
              <a:t>demands a discrete volumetric density field, GPU versions exist;</a:t>
            </a:r>
          </a:p>
          <a:p>
            <a:r>
              <a:rPr lang="en-GB" dirty="0" smtClean="0"/>
              <a:t>isosurface ray-casting: demands density</a:t>
            </a:r>
            <a:r>
              <a:rPr lang="en-GB" baseline="0" dirty="0" smtClean="0"/>
              <a:t> field; iso-splatting: point based isosurface construction, demands density field;</a:t>
            </a:r>
          </a:p>
          <a:p>
            <a:r>
              <a:rPr lang="en-GB" baseline="0" dirty="0" err="1" smtClean="0"/>
              <a:t>Kipfer</a:t>
            </a:r>
            <a:r>
              <a:rPr lang="en-GB" baseline="0" dirty="0" smtClean="0"/>
              <a:t>: 2.5 D; screen space meshes: no density grid, more at the end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12</a:t>
            </a:fld>
            <a:endParaRPr lang="de-DE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106</a:t>
            </a:fld>
            <a:endParaRPr lang="de-DE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107</a:t>
            </a:fld>
            <a:endParaRPr lang="de-DE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108</a:t>
            </a:fld>
            <a:endParaRPr lang="de-DE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109</a:t>
            </a:fld>
            <a:endParaRPr lang="de-DE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110</a:t>
            </a:fld>
            <a:endParaRPr lang="de-DE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noProof="0" dirty="0" smtClean="0"/>
              <a:t>note memory latency hiding</a:t>
            </a:r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111</a:t>
            </a:fld>
            <a:endParaRPr lang="de-DE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112</a:t>
            </a:fld>
            <a:endParaRPr lang="de-DE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113</a:t>
            </a:fld>
            <a:endParaRPr lang="de-DE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114</a:t>
            </a:fld>
            <a:endParaRPr lang="de-DE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6369B0-411D-4EF4-9EBA-C86FCC9A1FFD}" type="slidenum">
              <a:rPr lang="de-DE" smtClean="0"/>
              <a:pPr/>
              <a:t>115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8" name="Gerade Verbindung 7"/>
          <p:cNvSpPr>
            <a:spLocks noChangeShapeType="1"/>
          </p:cNvSpPr>
          <p:nvPr/>
        </p:nvSpPr>
        <p:spPr bwMode="auto">
          <a:xfrm flipH="1">
            <a:off x="390525" y="6137275"/>
            <a:ext cx="8331200" cy="0"/>
          </a:xfrm>
          <a:prstGeom prst="line">
            <a:avLst/>
          </a:prstGeom>
          <a:noFill/>
          <a:ln w="571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>
              <a:buNone/>
            </a:pPr>
            <a:endParaRPr lang="de-DE" b="0">
              <a:effectLst/>
            </a:endParaRP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1528763" y="5511800"/>
            <a:ext cx="6086475" cy="5492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en-US" sz="3000" b="0" dirty="0">
                <a:solidFill>
                  <a:srgbClr val="4D4D4D"/>
                </a:solidFill>
                <a:effectLst/>
                <a:latin typeface="Tahoma"/>
              </a:rPr>
              <a:t>computer graphics &amp; visualization</a:t>
            </a:r>
            <a:endParaRPr lang="de-DE" b="0" dirty="0">
              <a:solidFill>
                <a:srgbClr val="4D4D4D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85728"/>
            <a:ext cx="7772400" cy="1470025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GB" noProof="0" smtClean="0"/>
              <a:t>Realtime particle based</a:t>
            </a:r>
            <a:br>
              <a:rPr lang="en-GB" noProof="0" smtClean="0"/>
            </a:br>
            <a:r>
              <a:rPr lang="en-GB" noProof="0" smtClean="0"/>
              <a:t>fluid simulation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1819276"/>
            <a:ext cx="6400800" cy="1752600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600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 smtClean="0"/>
              <a:t>Stefan Auer</a:t>
            </a:r>
          </a:p>
        </p:txBody>
      </p:sp>
      <p:sp>
        <p:nvSpPr>
          <p:cNvPr id="1444874" name="Freeform 10"/>
          <p:cNvSpPr>
            <a:spLocks noEditPoints="1"/>
          </p:cNvSpPr>
          <p:nvPr/>
        </p:nvSpPr>
        <p:spPr bwMode="auto">
          <a:xfrm>
            <a:off x="1647825" y="3571875"/>
            <a:ext cx="3611563" cy="1939925"/>
          </a:xfrm>
          <a:custGeom>
            <a:avLst/>
            <a:gdLst/>
            <a:ahLst/>
            <a:cxnLst>
              <a:cxn ang="0">
                <a:pos x="785" y="4690"/>
              </a:cxn>
              <a:cxn ang="0">
                <a:pos x="900" y="4971"/>
              </a:cxn>
              <a:cxn ang="0">
                <a:pos x="1098" y="5165"/>
              </a:cxn>
              <a:cxn ang="0">
                <a:pos x="1390" y="5279"/>
              </a:cxn>
              <a:cxn ang="0">
                <a:pos x="1607" y="6030"/>
              </a:cxn>
              <a:cxn ang="0">
                <a:pos x="994" y="5936"/>
              </a:cxn>
              <a:cxn ang="0">
                <a:pos x="528" y="5714"/>
              </a:cxn>
              <a:cxn ang="0">
                <a:pos x="209" y="5365"/>
              </a:cxn>
              <a:cxn ang="0">
                <a:pos x="35" y="4887"/>
              </a:cxn>
              <a:cxn ang="0">
                <a:pos x="6292" y="4192"/>
              </a:cxn>
              <a:cxn ang="0">
                <a:pos x="6201" y="4860"/>
              </a:cxn>
              <a:cxn ang="0">
                <a:pos x="5949" y="5402"/>
              </a:cxn>
              <a:cxn ang="0">
                <a:pos x="5548" y="5811"/>
              </a:cxn>
              <a:cxn ang="0">
                <a:pos x="5033" y="6047"/>
              </a:cxn>
              <a:cxn ang="0">
                <a:pos x="4413" y="6108"/>
              </a:cxn>
              <a:cxn ang="0">
                <a:pos x="3825" y="5993"/>
              </a:cxn>
              <a:cxn ang="0">
                <a:pos x="3346" y="5702"/>
              </a:cxn>
              <a:cxn ang="0">
                <a:pos x="2987" y="5249"/>
              </a:cxn>
              <a:cxn ang="0">
                <a:pos x="2786" y="4668"/>
              </a:cxn>
              <a:cxn ang="0">
                <a:pos x="3485" y="4269"/>
              </a:cxn>
              <a:cxn ang="0">
                <a:pos x="3534" y="4641"/>
              </a:cxn>
              <a:cxn ang="0">
                <a:pos x="3679" y="4953"/>
              </a:cxn>
              <a:cxn ang="0">
                <a:pos x="3913" y="5196"/>
              </a:cxn>
              <a:cxn ang="0">
                <a:pos x="4204" y="5342"/>
              </a:cxn>
              <a:cxn ang="0">
                <a:pos x="4548" y="5386"/>
              </a:cxn>
              <a:cxn ang="0">
                <a:pos x="4887" y="5327"/>
              </a:cxn>
              <a:cxn ang="0">
                <a:pos x="5169" y="5165"/>
              </a:cxn>
              <a:cxn ang="0">
                <a:pos x="5389" y="4909"/>
              </a:cxn>
              <a:cxn ang="0">
                <a:pos x="5517" y="4588"/>
              </a:cxn>
              <a:cxn ang="0">
                <a:pos x="5830" y="4107"/>
              </a:cxn>
              <a:cxn ang="0">
                <a:pos x="5567" y="1521"/>
              </a:cxn>
              <a:cxn ang="0">
                <a:pos x="5708" y="947"/>
              </a:cxn>
              <a:cxn ang="0">
                <a:pos x="5996" y="490"/>
              </a:cxn>
              <a:cxn ang="0">
                <a:pos x="6407" y="173"/>
              </a:cxn>
              <a:cxn ang="0">
                <a:pos x="6920" y="17"/>
              </a:cxn>
              <a:cxn ang="0">
                <a:pos x="7517" y="31"/>
              </a:cxn>
              <a:cxn ang="0">
                <a:pos x="8060" y="254"/>
              </a:cxn>
              <a:cxn ang="0">
                <a:pos x="8495" y="599"/>
              </a:cxn>
              <a:cxn ang="0">
                <a:pos x="8952" y="203"/>
              </a:cxn>
              <a:cxn ang="0">
                <a:pos x="9502" y="16"/>
              </a:cxn>
              <a:cxn ang="0">
                <a:pos x="10090" y="31"/>
              </a:cxn>
              <a:cxn ang="0">
                <a:pos x="10586" y="212"/>
              </a:cxn>
              <a:cxn ang="0">
                <a:pos x="10982" y="555"/>
              </a:cxn>
              <a:cxn ang="0">
                <a:pos x="11248" y="1030"/>
              </a:cxn>
              <a:cxn ang="0">
                <a:pos x="11367" y="1621"/>
              </a:cxn>
              <a:cxn ang="0">
                <a:pos x="10603" y="1383"/>
              </a:cxn>
              <a:cxn ang="0">
                <a:pos x="10356" y="952"/>
              </a:cxn>
              <a:cxn ang="0">
                <a:pos x="10101" y="785"/>
              </a:cxn>
              <a:cxn ang="0">
                <a:pos x="9592" y="728"/>
              </a:cxn>
              <a:cxn ang="0">
                <a:pos x="9257" y="845"/>
              </a:cxn>
              <a:cxn ang="0">
                <a:pos x="8989" y="1110"/>
              </a:cxn>
              <a:cxn ang="0">
                <a:pos x="8840" y="1579"/>
              </a:cxn>
              <a:cxn ang="0">
                <a:pos x="8037" y="1293"/>
              </a:cxn>
              <a:cxn ang="0">
                <a:pos x="7862" y="1002"/>
              </a:cxn>
              <a:cxn ang="0">
                <a:pos x="7596" y="803"/>
              </a:cxn>
              <a:cxn ang="0">
                <a:pos x="7143" y="719"/>
              </a:cxn>
              <a:cxn ang="0">
                <a:pos x="6746" y="823"/>
              </a:cxn>
              <a:cxn ang="0">
                <a:pos x="6523" y="1002"/>
              </a:cxn>
              <a:cxn ang="0">
                <a:pos x="6326" y="1383"/>
              </a:cxn>
            </a:cxnLst>
            <a:rect l="0" t="0" r="r" b="b"/>
            <a:pathLst>
              <a:path w="11374" h="6110">
                <a:moveTo>
                  <a:pt x="0" y="747"/>
                </a:moveTo>
                <a:lnTo>
                  <a:pt x="750" y="747"/>
                </a:lnTo>
                <a:lnTo>
                  <a:pt x="750" y="1855"/>
                </a:lnTo>
                <a:lnTo>
                  <a:pt x="2017" y="1855"/>
                </a:lnTo>
                <a:lnTo>
                  <a:pt x="2017" y="2561"/>
                </a:lnTo>
                <a:lnTo>
                  <a:pt x="750" y="2561"/>
                </a:lnTo>
                <a:lnTo>
                  <a:pt x="750" y="4351"/>
                </a:lnTo>
                <a:lnTo>
                  <a:pt x="751" y="4413"/>
                </a:lnTo>
                <a:lnTo>
                  <a:pt x="755" y="4472"/>
                </a:lnTo>
                <a:lnTo>
                  <a:pt x="760" y="4530"/>
                </a:lnTo>
                <a:lnTo>
                  <a:pt x="767" y="4585"/>
                </a:lnTo>
                <a:lnTo>
                  <a:pt x="775" y="4639"/>
                </a:lnTo>
                <a:lnTo>
                  <a:pt x="785" y="4690"/>
                </a:lnTo>
                <a:lnTo>
                  <a:pt x="791" y="4714"/>
                </a:lnTo>
                <a:lnTo>
                  <a:pt x="798" y="4738"/>
                </a:lnTo>
                <a:lnTo>
                  <a:pt x="805" y="4763"/>
                </a:lnTo>
                <a:lnTo>
                  <a:pt x="812" y="4786"/>
                </a:lnTo>
                <a:lnTo>
                  <a:pt x="820" y="4809"/>
                </a:lnTo>
                <a:lnTo>
                  <a:pt x="828" y="4831"/>
                </a:lnTo>
                <a:lnTo>
                  <a:pt x="837" y="4852"/>
                </a:lnTo>
                <a:lnTo>
                  <a:pt x="847" y="4874"/>
                </a:lnTo>
                <a:lnTo>
                  <a:pt x="856" y="4894"/>
                </a:lnTo>
                <a:lnTo>
                  <a:pt x="866" y="4914"/>
                </a:lnTo>
                <a:lnTo>
                  <a:pt x="877" y="4933"/>
                </a:lnTo>
                <a:lnTo>
                  <a:pt x="888" y="4953"/>
                </a:lnTo>
                <a:lnTo>
                  <a:pt x="900" y="4971"/>
                </a:lnTo>
                <a:lnTo>
                  <a:pt x="913" y="4989"/>
                </a:lnTo>
                <a:lnTo>
                  <a:pt x="924" y="5006"/>
                </a:lnTo>
                <a:lnTo>
                  <a:pt x="938" y="5023"/>
                </a:lnTo>
                <a:lnTo>
                  <a:pt x="952" y="5040"/>
                </a:lnTo>
                <a:lnTo>
                  <a:pt x="966" y="5056"/>
                </a:lnTo>
                <a:lnTo>
                  <a:pt x="980" y="5071"/>
                </a:lnTo>
                <a:lnTo>
                  <a:pt x="995" y="5085"/>
                </a:lnTo>
                <a:lnTo>
                  <a:pt x="1011" y="5100"/>
                </a:lnTo>
                <a:lnTo>
                  <a:pt x="1027" y="5114"/>
                </a:lnTo>
                <a:lnTo>
                  <a:pt x="1044" y="5126"/>
                </a:lnTo>
                <a:lnTo>
                  <a:pt x="1061" y="5140"/>
                </a:lnTo>
                <a:lnTo>
                  <a:pt x="1080" y="5152"/>
                </a:lnTo>
                <a:lnTo>
                  <a:pt x="1098" y="5165"/>
                </a:lnTo>
                <a:lnTo>
                  <a:pt x="1117" y="5176"/>
                </a:lnTo>
                <a:lnTo>
                  <a:pt x="1136" y="5187"/>
                </a:lnTo>
                <a:lnTo>
                  <a:pt x="1157" y="5198"/>
                </a:lnTo>
                <a:lnTo>
                  <a:pt x="1177" y="5208"/>
                </a:lnTo>
                <a:lnTo>
                  <a:pt x="1199" y="5218"/>
                </a:lnTo>
                <a:lnTo>
                  <a:pt x="1221" y="5227"/>
                </a:lnTo>
                <a:lnTo>
                  <a:pt x="1243" y="5236"/>
                </a:lnTo>
                <a:lnTo>
                  <a:pt x="1266" y="5245"/>
                </a:lnTo>
                <a:lnTo>
                  <a:pt x="1290" y="5253"/>
                </a:lnTo>
                <a:lnTo>
                  <a:pt x="1314" y="5260"/>
                </a:lnTo>
                <a:lnTo>
                  <a:pt x="1339" y="5267"/>
                </a:lnTo>
                <a:lnTo>
                  <a:pt x="1364" y="5274"/>
                </a:lnTo>
                <a:lnTo>
                  <a:pt x="1390" y="5279"/>
                </a:lnTo>
                <a:lnTo>
                  <a:pt x="1416" y="5285"/>
                </a:lnTo>
                <a:lnTo>
                  <a:pt x="1472" y="5296"/>
                </a:lnTo>
                <a:lnTo>
                  <a:pt x="1528" y="5304"/>
                </a:lnTo>
                <a:lnTo>
                  <a:pt x="1588" y="5309"/>
                </a:lnTo>
                <a:lnTo>
                  <a:pt x="1648" y="5314"/>
                </a:lnTo>
                <a:lnTo>
                  <a:pt x="1712" y="5316"/>
                </a:lnTo>
                <a:lnTo>
                  <a:pt x="1778" y="5318"/>
                </a:lnTo>
                <a:lnTo>
                  <a:pt x="2017" y="5318"/>
                </a:lnTo>
                <a:lnTo>
                  <a:pt x="2017" y="6032"/>
                </a:lnTo>
                <a:lnTo>
                  <a:pt x="1770" y="6032"/>
                </a:lnTo>
                <a:lnTo>
                  <a:pt x="1714" y="6032"/>
                </a:lnTo>
                <a:lnTo>
                  <a:pt x="1661" y="6031"/>
                </a:lnTo>
                <a:lnTo>
                  <a:pt x="1607" y="6030"/>
                </a:lnTo>
                <a:lnTo>
                  <a:pt x="1555" y="6027"/>
                </a:lnTo>
                <a:lnTo>
                  <a:pt x="1503" y="6023"/>
                </a:lnTo>
                <a:lnTo>
                  <a:pt x="1453" y="6020"/>
                </a:lnTo>
                <a:lnTo>
                  <a:pt x="1403" y="6014"/>
                </a:lnTo>
                <a:lnTo>
                  <a:pt x="1355" y="6009"/>
                </a:lnTo>
                <a:lnTo>
                  <a:pt x="1306" y="6002"/>
                </a:lnTo>
                <a:lnTo>
                  <a:pt x="1258" y="5995"/>
                </a:lnTo>
                <a:lnTo>
                  <a:pt x="1212" y="5987"/>
                </a:lnTo>
                <a:lnTo>
                  <a:pt x="1167" y="5978"/>
                </a:lnTo>
                <a:lnTo>
                  <a:pt x="1123" y="5969"/>
                </a:lnTo>
                <a:lnTo>
                  <a:pt x="1079" y="5958"/>
                </a:lnTo>
                <a:lnTo>
                  <a:pt x="1036" y="5948"/>
                </a:lnTo>
                <a:lnTo>
                  <a:pt x="994" y="5936"/>
                </a:lnTo>
                <a:lnTo>
                  <a:pt x="953" y="5923"/>
                </a:lnTo>
                <a:lnTo>
                  <a:pt x="913" y="5911"/>
                </a:lnTo>
                <a:lnTo>
                  <a:pt x="873" y="5896"/>
                </a:lnTo>
                <a:lnTo>
                  <a:pt x="835" y="5882"/>
                </a:lnTo>
                <a:lnTo>
                  <a:pt x="797" y="5866"/>
                </a:lnTo>
                <a:lnTo>
                  <a:pt x="761" y="5849"/>
                </a:lnTo>
                <a:lnTo>
                  <a:pt x="725" y="5832"/>
                </a:lnTo>
                <a:lnTo>
                  <a:pt x="689" y="5815"/>
                </a:lnTo>
                <a:lnTo>
                  <a:pt x="655" y="5796"/>
                </a:lnTo>
                <a:lnTo>
                  <a:pt x="622" y="5776"/>
                </a:lnTo>
                <a:lnTo>
                  <a:pt x="589" y="5757"/>
                </a:lnTo>
                <a:lnTo>
                  <a:pt x="558" y="5736"/>
                </a:lnTo>
                <a:lnTo>
                  <a:pt x="528" y="5714"/>
                </a:lnTo>
                <a:lnTo>
                  <a:pt x="498" y="5692"/>
                </a:lnTo>
                <a:lnTo>
                  <a:pt x="469" y="5669"/>
                </a:lnTo>
                <a:lnTo>
                  <a:pt x="441" y="5644"/>
                </a:lnTo>
                <a:lnTo>
                  <a:pt x="414" y="5620"/>
                </a:lnTo>
                <a:lnTo>
                  <a:pt x="387" y="5596"/>
                </a:lnTo>
                <a:lnTo>
                  <a:pt x="362" y="5569"/>
                </a:lnTo>
                <a:lnTo>
                  <a:pt x="337" y="5542"/>
                </a:lnTo>
                <a:lnTo>
                  <a:pt x="314" y="5515"/>
                </a:lnTo>
                <a:lnTo>
                  <a:pt x="291" y="5487"/>
                </a:lnTo>
                <a:lnTo>
                  <a:pt x="269" y="5457"/>
                </a:lnTo>
                <a:lnTo>
                  <a:pt x="248" y="5428"/>
                </a:lnTo>
                <a:lnTo>
                  <a:pt x="227" y="5396"/>
                </a:lnTo>
                <a:lnTo>
                  <a:pt x="209" y="5365"/>
                </a:lnTo>
                <a:lnTo>
                  <a:pt x="190" y="5333"/>
                </a:lnTo>
                <a:lnTo>
                  <a:pt x="172" y="5300"/>
                </a:lnTo>
                <a:lnTo>
                  <a:pt x="155" y="5265"/>
                </a:lnTo>
                <a:lnTo>
                  <a:pt x="139" y="5232"/>
                </a:lnTo>
                <a:lnTo>
                  <a:pt x="124" y="5196"/>
                </a:lnTo>
                <a:lnTo>
                  <a:pt x="110" y="5160"/>
                </a:lnTo>
                <a:lnTo>
                  <a:pt x="97" y="5123"/>
                </a:lnTo>
                <a:lnTo>
                  <a:pt x="85" y="5086"/>
                </a:lnTo>
                <a:lnTo>
                  <a:pt x="73" y="5048"/>
                </a:lnTo>
                <a:lnTo>
                  <a:pt x="61" y="5008"/>
                </a:lnTo>
                <a:lnTo>
                  <a:pt x="52" y="4968"/>
                </a:lnTo>
                <a:lnTo>
                  <a:pt x="43" y="4927"/>
                </a:lnTo>
                <a:lnTo>
                  <a:pt x="35" y="4887"/>
                </a:lnTo>
                <a:lnTo>
                  <a:pt x="28" y="4844"/>
                </a:lnTo>
                <a:lnTo>
                  <a:pt x="21" y="4801"/>
                </a:lnTo>
                <a:lnTo>
                  <a:pt x="15" y="4757"/>
                </a:lnTo>
                <a:lnTo>
                  <a:pt x="10" y="4713"/>
                </a:lnTo>
                <a:lnTo>
                  <a:pt x="7" y="4668"/>
                </a:lnTo>
                <a:lnTo>
                  <a:pt x="3" y="4621"/>
                </a:lnTo>
                <a:lnTo>
                  <a:pt x="1" y="4575"/>
                </a:lnTo>
                <a:lnTo>
                  <a:pt x="0" y="4527"/>
                </a:lnTo>
                <a:lnTo>
                  <a:pt x="0" y="4479"/>
                </a:lnTo>
                <a:lnTo>
                  <a:pt x="0" y="747"/>
                </a:lnTo>
                <a:close/>
                <a:moveTo>
                  <a:pt x="6294" y="4107"/>
                </a:moveTo>
                <a:lnTo>
                  <a:pt x="6294" y="4135"/>
                </a:lnTo>
                <a:lnTo>
                  <a:pt x="6292" y="4192"/>
                </a:lnTo>
                <a:lnTo>
                  <a:pt x="6291" y="4247"/>
                </a:lnTo>
                <a:lnTo>
                  <a:pt x="6289" y="4302"/>
                </a:lnTo>
                <a:lnTo>
                  <a:pt x="6286" y="4356"/>
                </a:lnTo>
                <a:lnTo>
                  <a:pt x="6282" y="4410"/>
                </a:lnTo>
                <a:lnTo>
                  <a:pt x="6276" y="4463"/>
                </a:lnTo>
                <a:lnTo>
                  <a:pt x="6270" y="4515"/>
                </a:lnTo>
                <a:lnTo>
                  <a:pt x="6263" y="4567"/>
                </a:lnTo>
                <a:lnTo>
                  <a:pt x="6255" y="4617"/>
                </a:lnTo>
                <a:lnTo>
                  <a:pt x="6246" y="4668"/>
                </a:lnTo>
                <a:lnTo>
                  <a:pt x="6236" y="4716"/>
                </a:lnTo>
                <a:lnTo>
                  <a:pt x="6225" y="4765"/>
                </a:lnTo>
                <a:lnTo>
                  <a:pt x="6214" y="4812"/>
                </a:lnTo>
                <a:lnTo>
                  <a:pt x="6201" y="4860"/>
                </a:lnTo>
                <a:lnTo>
                  <a:pt x="6187" y="4906"/>
                </a:lnTo>
                <a:lnTo>
                  <a:pt x="6173" y="4951"/>
                </a:lnTo>
                <a:lnTo>
                  <a:pt x="6157" y="4996"/>
                </a:lnTo>
                <a:lnTo>
                  <a:pt x="6141" y="5040"/>
                </a:lnTo>
                <a:lnTo>
                  <a:pt x="6123" y="5084"/>
                </a:lnTo>
                <a:lnTo>
                  <a:pt x="6105" y="5125"/>
                </a:lnTo>
                <a:lnTo>
                  <a:pt x="6085" y="5167"/>
                </a:lnTo>
                <a:lnTo>
                  <a:pt x="6065" y="5209"/>
                </a:lnTo>
                <a:lnTo>
                  <a:pt x="6043" y="5249"/>
                </a:lnTo>
                <a:lnTo>
                  <a:pt x="6021" y="5289"/>
                </a:lnTo>
                <a:lnTo>
                  <a:pt x="5998" y="5327"/>
                </a:lnTo>
                <a:lnTo>
                  <a:pt x="5975" y="5365"/>
                </a:lnTo>
                <a:lnTo>
                  <a:pt x="5949" y="5402"/>
                </a:lnTo>
                <a:lnTo>
                  <a:pt x="5924" y="5439"/>
                </a:lnTo>
                <a:lnTo>
                  <a:pt x="5897" y="5475"/>
                </a:lnTo>
                <a:lnTo>
                  <a:pt x="5869" y="5510"/>
                </a:lnTo>
                <a:lnTo>
                  <a:pt x="5840" y="5545"/>
                </a:lnTo>
                <a:lnTo>
                  <a:pt x="5810" y="5578"/>
                </a:lnTo>
                <a:lnTo>
                  <a:pt x="5780" y="5611"/>
                </a:lnTo>
                <a:lnTo>
                  <a:pt x="5749" y="5642"/>
                </a:lnTo>
                <a:lnTo>
                  <a:pt x="5716" y="5673"/>
                </a:lnTo>
                <a:lnTo>
                  <a:pt x="5684" y="5702"/>
                </a:lnTo>
                <a:lnTo>
                  <a:pt x="5651" y="5731"/>
                </a:lnTo>
                <a:lnTo>
                  <a:pt x="5618" y="5759"/>
                </a:lnTo>
                <a:lnTo>
                  <a:pt x="5583" y="5786"/>
                </a:lnTo>
                <a:lnTo>
                  <a:pt x="5548" y="5811"/>
                </a:lnTo>
                <a:lnTo>
                  <a:pt x="5512" y="5835"/>
                </a:lnTo>
                <a:lnTo>
                  <a:pt x="5476" y="5859"/>
                </a:lnTo>
                <a:lnTo>
                  <a:pt x="5439" y="5881"/>
                </a:lnTo>
                <a:lnTo>
                  <a:pt x="5401" y="5903"/>
                </a:lnTo>
                <a:lnTo>
                  <a:pt x="5362" y="5922"/>
                </a:lnTo>
                <a:lnTo>
                  <a:pt x="5324" y="5942"/>
                </a:lnTo>
                <a:lnTo>
                  <a:pt x="5284" y="5961"/>
                </a:lnTo>
                <a:lnTo>
                  <a:pt x="5244" y="5977"/>
                </a:lnTo>
                <a:lnTo>
                  <a:pt x="5202" y="5993"/>
                </a:lnTo>
                <a:lnTo>
                  <a:pt x="5162" y="6008"/>
                </a:lnTo>
                <a:lnTo>
                  <a:pt x="5119" y="6022"/>
                </a:lnTo>
                <a:lnTo>
                  <a:pt x="5076" y="6036"/>
                </a:lnTo>
                <a:lnTo>
                  <a:pt x="5033" y="6047"/>
                </a:lnTo>
                <a:lnTo>
                  <a:pt x="4989" y="6058"/>
                </a:lnTo>
                <a:lnTo>
                  <a:pt x="4944" y="6068"/>
                </a:lnTo>
                <a:lnTo>
                  <a:pt x="4899" y="6076"/>
                </a:lnTo>
                <a:lnTo>
                  <a:pt x="4852" y="6085"/>
                </a:lnTo>
                <a:lnTo>
                  <a:pt x="4806" y="6091"/>
                </a:lnTo>
                <a:lnTo>
                  <a:pt x="4758" y="6097"/>
                </a:lnTo>
                <a:lnTo>
                  <a:pt x="4711" y="6102"/>
                </a:lnTo>
                <a:lnTo>
                  <a:pt x="4662" y="6105"/>
                </a:lnTo>
                <a:lnTo>
                  <a:pt x="4613" y="6108"/>
                </a:lnTo>
                <a:lnTo>
                  <a:pt x="4563" y="6110"/>
                </a:lnTo>
                <a:lnTo>
                  <a:pt x="4512" y="6110"/>
                </a:lnTo>
                <a:lnTo>
                  <a:pt x="4462" y="6110"/>
                </a:lnTo>
                <a:lnTo>
                  <a:pt x="4413" y="6108"/>
                </a:lnTo>
                <a:lnTo>
                  <a:pt x="4363" y="6105"/>
                </a:lnTo>
                <a:lnTo>
                  <a:pt x="4315" y="6102"/>
                </a:lnTo>
                <a:lnTo>
                  <a:pt x="4268" y="6097"/>
                </a:lnTo>
                <a:lnTo>
                  <a:pt x="4220" y="6091"/>
                </a:lnTo>
                <a:lnTo>
                  <a:pt x="4174" y="6085"/>
                </a:lnTo>
                <a:lnTo>
                  <a:pt x="4127" y="6076"/>
                </a:lnTo>
                <a:lnTo>
                  <a:pt x="4082" y="6068"/>
                </a:lnTo>
                <a:lnTo>
                  <a:pt x="4038" y="6058"/>
                </a:lnTo>
                <a:lnTo>
                  <a:pt x="3994" y="6047"/>
                </a:lnTo>
                <a:lnTo>
                  <a:pt x="3951" y="6035"/>
                </a:lnTo>
                <a:lnTo>
                  <a:pt x="3908" y="6022"/>
                </a:lnTo>
                <a:lnTo>
                  <a:pt x="3866" y="6008"/>
                </a:lnTo>
                <a:lnTo>
                  <a:pt x="3825" y="5993"/>
                </a:lnTo>
                <a:lnTo>
                  <a:pt x="3784" y="5977"/>
                </a:lnTo>
                <a:lnTo>
                  <a:pt x="3745" y="5959"/>
                </a:lnTo>
                <a:lnTo>
                  <a:pt x="3705" y="5942"/>
                </a:lnTo>
                <a:lnTo>
                  <a:pt x="3666" y="5922"/>
                </a:lnTo>
                <a:lnTo>
                  <a:pt x="3628" y="5903"/>
                </a:lnTo>
                <a:lnTo>
                  <a:pt x="3590" y="5881"/>
                </a:lnTo>
                <a:lnTo>
                  <a:pt x="3553" y="5859"/>
                </a:lnTo>
                <a:lnTo>
                  <a:pt x="3517" y="5835"/>
                </a:lnTo>
                <a:lnTo>
                  <a:pt x="3481" y="5811"/>
                </a:lnTo>
                <a:lnTo>
                  <a:pt x="3447" y="5786"/>
                </a:lnTo>
                <a:lnTo>
                  <a:pt x="3413" y="5759"/>
                </a:lnTo>
                <a:lnTo>
                  <a:pt x="3379" y="5731"/>
                </a:lnTo>
                <a:lnTo>
                  <a:pt x="3346" y="5702"/>
                </a:lnTo>
                <a:lnTo>
                  <a:pt x="3313" y="5673"/>
                </a:lnTo>
                <a:lnTo>
                  <a:pt x="3282" y="5642"/>
                </a:lnTo>
                <a:lnTo>
                  <a:pt x="3251" y="5611"/>
                </a:lnTo>
                <a:lnTo>
                  <a:pt x="3220" y="5578"/>
                </a:lnTo>
                <a:lnTo>
                  <a:pt x="3190" y="5545"/>
                </a:lnTo>
                <a:lnTo>
                  <a:pt x="3161" y="5510"/>
                </a:lnTo>
                <a:lnTo>
                  <a:pt x="3133" y="5475"/>
                </a:lnTo>
                <a:lnTo>
                  <a:pt x="3107" y="5439"/>
                </a:lnTo>
                <a:lnTo>
                  <a:pt x="3081" y="5402"/>
                </a:lnTo>
                <a:lnTo>
                  <a:pt x="3056" y="5365"/>
                </a:lnTo>
                <a:lnTo>
                  <a:pt x="3033" y="5327"/>
                </a:lnTo>
                <a:lnTo>
                  <a:pt x="3009" y="5289"/>
                </a:lnTo>
                <a:lnTo>
                  <a:pt x="2987" y="5249"/>
                </a:lnTo>
                <a:lnTo>
                  <a:pt x="2966" y="5209"/>
                </a:lnTo>
                <a:lnTo>
                  <a:pt x="2946" y="5167"/>
                </a:lnTo>
                <a:lnTo>
                  <a:pt x="2926" y="5125"/>
                </a:lnTo>
                <a:lnTo>
                  <a:pt x="2908" y="5084"/>
                </a:lnTo>
                <a:lnTo>
                  <a:pt x="2891" y="5040"/>
                </a:lnTo>
                <a:lnTo>
                  <a:pt x="2874" y="4996"/>
                </a:lnTo>
                <a:lnTo>
                  <a:pt x="2859" y="4951"/>
                </a:lnTo>
                <a:lnTo>
                  <a:pt x="2844" y="4905"/>
                </a:lnTo>
                <a:lnTo>
                  <a:pt x="2831" y="4860"/>
                </a:lnTo>
                <a:lnTo>
                  <a:pt x="2818" y="4812"/>
                </a:lnTo>
                <a:lnTo>
                  <a:pt x="2806" y="4765"/>
                </a:lnTo>
                <a:lnTo>
                  <a:pt x="2795" y="4716"/>
                </a:lnTo>
                <a:lnTo>
                  <a:pt x="2786" y="4668"/>
                </a:lnTo>
                <a:lnTo>
                  <a:pt x="2776" y="4617"/>
                </a:lnTo>
                <a:lnTo>
                  <a:pt x="2768" y="4567"/>
                </a:lnTo>
                <a:lnTo>
                  <a:pt x="2761" y="4515"/>
                </a:lnTo>
                <a:lnTo>
                  <a:pt x="2755" y="4463"/>
                </a:lnTo>
                <a:lnTo>
                  <a:pt x="2750" y="4410"/>
                </a:lnTo>
                <a:lnTo>
                  <a:pt x="2746" y="4356"/>
                </a:lnTo>
                <a:lnTo>
                  <a:pt x="2743" y="4302"/>
                </a:lnTo>
                <a:lnTo>
                  <a:pt x="2740" y="4247"/>
                </a:lnTo>
                <a:lnTo>
                  <a:pt x="2739" y="4192"/>
                </a:lnTo>
                <a:lnTo>
                  <a:pt x="2738" y="4135"/>
                </a:lnTo>
                <a:lnTo>
                  <a:pt x="2738" y="1855"/>
                </a:lnTo>
                <a:lnTo>
                  <a:pt x="3485" y="1855"/>
                </a:lnTo>
                <a:lnTo>
                  <a:pt x="3485" y="4269"/>
                </a:lnTo>
                <a:lnTo>
                  <a:pt x="3485" y="4300"/>
                </a:lnTo>
                <a:lnTo>
                  <a:pt x="3486" y="4331"/>
                </a:lnTo>
                <a:lnTo>
                  <a:pt x="3487" y="4361"/>
                </a:lnTo>
                <a:lnTo>
                  <a:pt x="3489" y="4391"/>
                </a:lnTo>
                <a:lnTo>
                  <a:pt x="3492" y="4420"/>
                </a:lnTo>
                <a:lnTo>
                  <a:pt x="3495" y="4449"/>
                </a:lnTo>
                <a:lnTo>
                  <a:pt x="3499" y="4478"/>
                </a:lnTo>
                <a:lnTo>
                  <a:pt x="3503" y="4505"/>
                </a:lnTo>
                <a:lnTo>
                  <a:pt x="3508" y="4533"/>
                </a:lnTo>
                <a:lnTo>
                  <a:pt x="3514" y="4561"/>
                </a:lnTo>
                <a:lnTo>
                  <a:pt x="3520" y="4588"/>
                </a:lnTo>
                <a:lnTo>
                  <a:pt x="3527" y="4616"/>
                </a:lnTo>
                <a:lnTo>
                  <a:pt x="3534" y="4641"/>
                </a:lnTo>
                <a:lnTo>
                  <a:pt x="3541" y="4668"/>
                </a:lnTo>
                <a:lnTo>
                  <a:pt x="3550" y="4693"/>
                </a:lnTo>
                <a:lnTo>
                  <a:pt x="3558" y="4719"/>
                </a:lnTo>
                <a:lnTo>
                  <a:pt x="3567" y="4744"/>
                </a:lnTo>
                <a:lnTo>
                  <a:pt x="3578" y="4768"/>
                </a:lnTo>
                <a:lnTo>
                  <a:pt x="3588" y="4793"/>
                </a:lnTo>
                <a:lnTo>
                  <a:pt x="3600" y="4816"/>
                </a:lnTo>
                <a:lnTo>
                  <a:pt x="3611" y="4840"/>
                </a:lnTo>
                <a:lnTo>
                  <a:pt x="3623" y="4863"/>
                </a:lnTo>
                <a:lnTo>
                  <a:pt x="3636" y="4887"/>
                </a:lnTo>
                <a:lnTo>
                  <a:pt x="3650" y="4909"/>
                </a:lnTo>
                <a:lnTo>
                  <a:pt x="3663" y="4931"/>
                </a:lnTo>
                <a:lnTo>
                  <a:pt x="3679" y="4953"/>
                </a:lnTo>
                <a:lnTo>
                  <a:pt x="3694" y="4973"/>
                </a:lnTo>
                <a:lnTo>
                  <a:pt x="3709" y="4994"/>
                </a:lnTo>
                <a:lnTo>
                  <a:pt x="3725" y="5015"/>
                </a:lnTo>
                <a:lnTo>
                  <a:pt x="3742" y="5036"/>
                </a:lnTo>
                <a:lnTo>
                  <a:pt x="3760" y="5056"/>
                </a:lnTo>
                <a:lnTo>
                  <a:pt x="3777" y="5075"/>
                </a:lnTo>
                <a:lnTo>
                  <a:pt x="3796" y="5094"/>
                </a:lnTo>
                <a:lnTo>
                  <a:pt x="3814" y="5113"/>
                </a:lnTo>
                <a:lnTo>
                  <a:pt x="3833" y="5131"/>
                </a:lnTo>
                <a:lnTo>
                  <a:pt x="3852" y="5148"/>
                </a:lnTo>
                <a:lnTo>
                  <a:pt x="3872" y="5165"/>
                </a:lnTo>
                <a:lnTo>
                  <a:pt x="3892" y="5181"/>
                </a:lnTo>
                <a:lnTo>
                  <a:pt x="3913" y="5196"/>
                </a:lnTo>
                <a:lnTo>
                  <a:pt x="3933" y="5211"/>
                </a:lnTo>
                <a:lnTo>
                  <a:pt x="3953" y="5226"/>
                </a:lnTo>
                <a:lnTo>
                  <a:pt x="3975" y="5239"/>
                </a:lnTo>
                <a:lnTo>
                  <a:pt x="3996" y="5253"/>
                </a:lnTo>
                <a:lnTo>
                  <a:pt x="4018" y="5264"/>
                </a:lnTo>
                <a:lnTo>
                  <a:pt x="4040" y="5277"/>
                </a:lnTo>
                <a:lnTo>
                  <a:pt x="4062" y="5287"/>
                </a:lnTo>
                <a:lnTo>
                  <a:pt x="4086" y="5299"/>
                </a:lnTo>
                <a:lnTo>
                  <a:pt x="4109" y="5308"/>
                </a:lnTo>
                <a:lnTo>
                  <a:pt x="4132" y="5318"/>
                </a:lnTo>
                <a:lnTo>
                  <a:pt x="4155" y="5327"/>
                </a:lnTo>
                <a:lnTo>
                  <a:pt x="4180" y="5335"/>
                </a:lnTo>
                <a:lnTo>
                  <a:pt x="4204" y="5342"/>
                </a:lnTo>
                <a:lnTo>
                  <a:pt x="4228" y="5350"/>
                </a:lnTo>
                <a:lnTo>
                  <a:pt x="4254" y="5356"/>
                </a:lnTo>
                <a:lnTo>
                  <a:pt x="4279" y="5362"/>
                </a:lnTo>
                <a:lnTo>
                  <a:pt x="4305" y="5366"/>
                </a:lnTo>
                <a:lnTo>
                  <a:pt x="4330" y="5371"/>
                </a:lnTo>
                <a:lnTo>
                  <a:pt x="4356" y="5376"/>
                </a:lnTo>
                <a:lnTo>
                  <a:pt x="4382" y="5379"/>
                </a:lnTo>
                <a:lnTo>
                  <a:pt x="4409" y="5381"/>
                </a:lnTo>
                <a:lnTo>
                  <a:pt x="4437" y="5384"/>
                </a:lnTo>
                <a:lnTo>
                  <a:pt x="4464" y="5385"/>
                </a:lnTo>
                <a:lnTo>
                  <a:pt x="4491" y="5386"/>
                </a:lnTo>
                <a:lnTo>
                  <a:pt x="4519" y="5386"/>
                </a:lnTo>
                <a:lnTo>
                  <a:pt x="4548" y="5386"/>
                </a:lnTo>
                <a:lnTo>
                  <a:pt x="4576" y="5385"/>
                </a:lnTo>
                <a:lnTo>
                  <a:pt x="4604" y="5384"/>
                </a:lnTo>
                <a:lnTo>
                  <a:pt x="4631" y="5381"/>
                </a:lnTo>
                <a:lnTo>
                  <a:pt x="4658" y="5379"/>
                </a:lnTo>
                <a:lnTo>
                  <a:pt x="4685" y="5376"/>
                </a:lnTo>
                <a:lnTo>
                  <a:pt x="4711" y="5371"/>
                </a:lnTo>
                <a:lnTo>
                  <a:pt x="4737" y="5366"/>
                </a:lnTo>
                <a:lnTo>
                  <a:pt x="4763" y="5362"/>
                </a:lnTo>
                <a:lnTo>
                  <a:pt x="4788" y="5356"/>
                </a:lnTo>
                <a:lnTo>
                  <a:pt x="4813" y="5349"/>
                </a:lnTo>
                <a:lnTo>
                  <a:pt x="4838" y="5342"/>
                </a:lnTo>
                <a:lnTo>
                  <a:pt x="4863" y="5335"/>
                </a:lnTo>
                <a:lnTo>
                  <a:pt x="4887" y="5327"/>
                </a:lnTo>
                <a:lnTo>
                  <a:pt x="4910" y="5318"/>
                </a:lnTo>
                <a:lnTo>
                  <a:pt x="4933" y="5308"/>
                </a:lnTo>
                <a:lnTo>
                  <a:pt x="4957" y="5298"/>
                </a:lnTo>
                <a:lnTo>
                  <a:pt x="4980" y="5287"/>
                </a:lnTo>
                <a:lnTo>
                  <a:pt x="5002" y="5276"/>
                </a:lnTo>
                <a:lnTo>
                  <a:pt x="5024" y="5264"/>
                </a:lnTo>
                <a:lnTo>
                  <a:pt x="5046" y="5252"/>
                </a:lnTo>
                <a:lnTo>
                  <a:pt x="5067" y="5239"/>
                </a:lnTo>
                <a:lnTo>
                  <a:pt x="5089" y="5225"/>
                </a:lnTo>
                <a:lnTo>
                  <a:pt x="5108" y="5211"/>
                </a:lnTo>
                <a:lnTo>
                  <a:pt x="5129" y="5196"/>
                </a:lnTo>
                <a:lnTo>
                  <a:pt x="5149" y="5181"/>
                </a:lnTo>
                <a:lnTo>
                  <a:pt x="5169" y="5165"/>
                </a:lnTo>
                <a:lnTo>
                  <a:pt x="5188" y="5148"/>
                </a:lnTo>
                <a:lnTo>
                  <a:pt x="5208" y="5131"/>
                </a:lnTo>
                <a:lnTo>
                  <a:pt x="5227" y="5113"/>
                </a:lnTo>
                <a:lnTo>
                  <a:pt x="5245" y="5094"/>
                </a:lnTo>
                <a:lnTo>
                  <a:pt x="5263" y="5075"/>
                </a:lnTo>
                <a:lnTo>
                  <a:pt x="5281" y="5056"/>
                </a:lnTo>
                <a:lnTo>
                  <a:pt x="5297" y="5035"/>
                </a:lnTo>
                <a:lnTo>
                  <a:pt x="5315" y="5015"/>
                </a:lnTo>
                <a:lnTo>
                  <a:pt x="5330" y="4994"/>
                </a:lnTo>
                <a:lnTo>
                  <a:pt x="5346" y="4973"/>
                </a:lnTo>
                <a:lnTo>
                  <a:pt x="5361" y="4951"/>
                </a:lnTo>
                <a:lnTo>
                  <a:pt x="5375" y="4931"/>
                </a:lnTo>
                <a:lnTo>
                  <a:pt x="5389" y="4909"/>
                </a:lnTo>
                <a:lnTo>
                  <a:pt x="5402" y="4885"/>
                </a:lnTo>
                <a:lnTo>
                  <a:pt x="5415" y="4863"/>
                </a:lnTo>
                <a:lnTo>
                  <a:pt x="5427" y="4840"/>
                </a:lnTo>
                <a:lnTo>
                  <a:pt x="5438" y="4816"/>
                </a:lnTo>
                <a:lnTo>
                  <a:pt x="5449" y="4793"/>
                </a:lnTo>
                <a:lnTo>
                  <a:pt x="5460" y="4768"/>
                </a:lnTo>
                <a:lnTo>
                  <a:pt x="5469" y="4743"/>
                </a:lnTo>
                <a:lnTo>
                  <a:pt x="5478" y="4719"/>
                </a:lnTo>
                <a:lnTo>
                  <a:pt x="5488" y="4693"/>
                </a:lnTo>
                <a:lnTo>
                  <a:pt x="5496" y="4668"/>
                </a:lnTo>
                <a:lnTo>
                  <a:pt x="5504" y="4641"/>
                </a:lnTo>
                <a:lnTo>
                  <a:pt x="5511" y="4614"/>
                </a:lnTo>
                <a:lnTo>
                  <a:pt x="5517" y="4588"/>
                </a:lnTo>
                <a:lnTo>
                  <a:pt x="5522" y="4561"/>
                </a:lnTo>
                <a:lnTo>
                  <a:pt x="5528" y="4533"/>
                </a:lnTo>
                <a:lnTo>
                  <a:pt x="5533" y="4505"/>
                </a:lnTo>
                <a:lnTo>
                  <a:pt x="5538" y="4478"/>
                </a:lnTo>
                <a:lnTo>
                  <a:pt x="5541" y="4449"/>
                </a:lnTo>
                <a:lnTo>
                  <a:pt x="5544" y="4420"/>
                </a:lnTo>
                <a:lnTo>
                  <a:pt x="5547" y="4391"/>
                </a:lnTo>
                <a:lnTo>
                  <a:pt x="5550" y="4331"/>
                </a:lnTo>
                <a:lnTo>
                  <a:pt x="5551" y="4269"/>
                </a:lnTo>
                <a:lnTo>
                  <a:pt x="5551" y="4107"/>
                </a:lnTo>
                <a:lnTo>
                  <a:pt x="5644" y="4107"/>
                </a:lnTo>
                <a:lnTo>
                  <a:pt x="5737" y="4107"/>
                </a:lnTo>
                <a:lnTo>
                  <a:pt x="5830" y="4107"/>
                </a:lnTo>
                <a:lnTo>
                  <a:pt x="5923" y="4107"/>
                </a:lnTo>
                <a:lnTo>
                  <a:pt x="6015" y="4107"/>
                </a:lnTo>
                <a:lnTo>
                  <a:pt x="6108" y="4107"/>
                </a:lnTo>
                <a:lnTo>
                  <a:pt x="6201" y="4107"/>
                </a:lnTo>
                <a:lnTo>
                  <a:pt x="6294" y="4107"/>
                </a:lnTo>
                <a:close/>
                <a:moveTo>
                  <a:pt x="5551" y="4107"/>
                </a:moveTo>
                <a:lnTo>
                  <a:pt x="5551" y="1826"/>
                </a:lnTo>
                <a:lnTo>
                  <a:pt x="5551" y="1773"/>
                </a:lnTo>
                <a:lnTo>
                  <a:pt x="5553" y="1722"/>
                </a:lnTo>
                <a:lnTo>
                  <a:pt x="5555" y="1671"/>
                </a:lnTo>
                <a:lnTo>
                  <a:pt x="5558" y="1620"/>
                </a:lnTo>
                <a:lnTo>
                  <a:pt x="5562" y="1570"/>
                </a:lnTo>
                <a:lnTo>
                  <a:pt x="5567" y="1521"/>
                </a:lnTo>
                <a:lnTo>
                  <a:pt x="5572" y="1472"/>
                </a:lnTo>
                <a:lnTo>
                  <a:pt x="5579" y="1425"/>
                </a:lnTo>
                <a:lnTo>
                  <a:pt x="5586" y="1377"/>
                </a:lnTo>
                <a:lnTo>
                  <a:pt x="5594" y="1332"/>
                </a:lnTo>
                <a:lnTo>
                  <a:pt x="5604" y="1286"/>
                </a:lnTo>
                <a:lnTo>
                  <a:pt x="5614" y="1241"/>
                </a:lnTo>
                <a:lnTo>
                  <a:pt x="5624" y="1197"/>
                </a:lnTo>
                <a:lnTo>
                  <a:pt x="5636" y="1154"/>
                </a:lnTo>
                <a:lnTo>
                  <a:pt x="5649" y="1111"/>
                </a:lnTo>
                <a:lnTo>
                  <a:pt x="5663" y="1069"/>
                </a:lnTo>
                <a:lnTo>
                  <a:pt x="5677" y="1028"/>
                </a:lnTo>
                <a:lnTo>
                  <a:pt x="5692" y="987"/>
                </a:lnTo>
                <a:lnTo>
                  <a:pt x="5708" y="947"/>
                </a:lnTo>
                <a:lnTo>
                  <a:pt x="5725" y="907"/>
                </a:lnTo>
                <a:lnTo>
                  <a:pt x="5743" y="869"/>
                </a:lnTo>
                <a:lnTo>
                  <a:pt x="5761" y="831"/>
                </a:lnTo>
                <a:lnTo>
                  <a:pt x="5781" y="794"/>
                </a:lnTo>
                <a:lnTo>
                  <a:pt x="5802" y="758"/>
                </a:lnTo>
                <a:lnTo>
                  <a:pt x="5823" y="722"/>
                </a:lnTo>
                <a:lnTo>
                  <a:pt x="5845" y="686"/>
                </a:lnTo>
                <a:lnTo>
                  <a:pt x="5868" y="652"/>
                </a:lnTo>
                <a:lnTo>
                  <a:pt x="5892" y="619"/>
                </a:lnTo>
                <a:lnTo>
                  <a:pt x="5917" y="585"/>
                </a:lnTo>
                <a:lnTo>
                  <a:pt x="5942" y="553"/>
                </a:lnTo>
                <a:lnTo>
                  <a:pt x="5969" y="521"/>
                </a:lnTo>
                <a:lnTo>
                  <a:pt x="5996" y="490"/>
                </a:lnTo>
                <a:lnTo>
                  <a:pt x="6023" y="460"/>
                </a:lnTo>
                <a:lnTo>
                  <a:pt x="6052" y="431"/>
                </a:lnTo>
                <a:lnTo>
                  <a:pt x="6081" y="403"/>
                </a:lnTo>
                <a:lnTo>
                  <a:pt x="6112" y="375"/>
                </a:lnTo>
                <a:lnTo>
                  <a:pt x="6142" y="349"/>
                </a:lnTo>
                <a:lnTo>
                  <a:pt x="6173" y="323"/>
                </a:lnTo>
                <a:lnTo>
                  <a:pt x="6204" y="299"/>
                </a:lnTo>
                <a:lnTo>
                  <a:pt x="6237" y="276"/>
                </a:lnTo>
                <a:lnTo>
                  <a:pt x="6270" y="254"/>
                </a:lnTo>
                <a:lnTo>
                  <a:pt x="6303" y="232"/>
                </a:lnTo>
                <a:lnTo>
                  <a:pt x="6338" y="211"/>
                </a:lnTo>
                <a:lnTo>
                  <a:pt x="6372" y="191"/>
                </a:lnTo>
                <a:lnTo>
                  <a:pt x="6407" y="173"/>
                </a:lnTo>
                <a:lnTo>
                  <a:pt x="6443" y="155"/>
                </a:lnTo>
                <a:lnTo>
                  <a:pt x="6479" y="138"/>
                </a:lnTo>
                <a:lnTo>
                  <a:pt x="6516" y="123"/>
                </a:lnTo>
                <a:lnTo>
                  <a:pt x="6555" y="108"/>
                </a:lnTo>
                <a:lnTo>
                  <a:pt x="6593" y="94"/>
                </a:lnTo>
                <a:lnTo>
                  <a:pt x="6631" y="81"/>
                </a:lnTo>
                <a:lnTo>
                  <a:pt x="6671" y="68"/>
                </a:lnTo>
                <a:lnTo>
                  <a:pt x="6711" y="58"/>
                </a:lnTo>
                <a:lnTo>
                  <a:pt x="6752" y="47"/>
                </a:lnTo>
                <a:lnTo>
                  <a:pt x="6792" y="38"/>
                </a:lnTo>
                <a:lnTo>
                  <a:pt x="6834" y="30"/>
                </a:lnTo>
                <a:lnTo>
                  <a:pt x="6877" y="23"/>
                </a:lnTo>
                <a:lnTo>
                  <a:pt x="6920" y="17"/>
                </a:lnTo>
                <a:lnTo>
                  <a:pt x="6964" y="12"/>
                </a:lnTo>
                <a:lnTo>
                  <a:pt x="7008" y="8"/>
                </a:lnTo>
                <a:lnTo>
                  <a:pt x="7053" y="5"/>
                </a:lnTo>
                <a:lnTo>
                  <a:pt x="7098" y="2"/>
                </a:lnTo>
                <a:lnTo>
                  <a:pt x="7145" y="0"/>
                </a:lnTo>
                <a:lnTo>
                  <a:pt x="7191" y="0"/>
                </a:lnTo>
                <a:lnTo>
                  <a:pt x="7239" y="1"/>
                </a:lnTo>
                <a:lnTo>
                  <a:pt x="7286" y="2"/>
                </a:lnTo>
                <a:lnTo>
                  <a:pt x="7334" y="6"/>
                </a:lnTo>
                <a:lnTo>
                  <a:pt x="7380" y="10"/>
                </a:lnTo>
                <a:lnTo>
                  <a:pt x="7425" y="16"/>
                </a:lnTo>
                <a:lnTo>
                  <a:pt x="7472" y="23"/>
                </a:lnTo>
                <a:lnTo>
                  <a:pt x="7517" y="31"/>
                </a:lnTo>
                <a:lnTo>
                  <a:pt x="7561" y="41"/>
                </a:lnTo>
                <a:lnTo>
                  <a:pt x="7605" y="52"/>
                </a:lnTo>
                <a:lnTo>
                  <a:pt x="7649" y="64"/>
                </a:lnTo>
                <a:lnTo>
                  <a:pt x="7692" y="78"/>
                </a:lnTo>
                <a:lnTo>
                  <a:pt x="7735" y="92"/>
                </a:lnTo>
                <a:lnTo>
                  <a:pt x="7778" y="108"/>
                </a:lnTo>
                <a:lnTo>
                  <a:pt x="7820" y="125"/>
                </a:lnTo>
                <a:lnTo>
                  <a:pt x="7862" y="144"/>
                </a:lnTo>
                <a:lnTo>
                  <a:pt x="7902" y="163"/>
                </a:lnTo>
                <a:lnTo>
                  <a:pt x="7943" y="184"/>
                </a:lnTo>
                <a:lnTo>
                  <a:pt x="7982" y="206"/>
                </a:lnTo>
                <a:lnTo>
                  <a:pt x="8022" y="229"/>
                </a:lnTo>
                <a:lnTo>
                  <a:pt x="8060" y="254"/>
                </a:lnTo>
                <a:lnTo>
                  <a:pt x="8097" y="279"/>
                </a:lnTo>
                <a:lnTo>
                  <a:pt x="8134" y="306"/>
                </a:lnTo>
                <a:lnTo>
                  <a:pt x="8170" y="334"/>
                </a:lnTo>
                <a:lnTo>
                  <a:pt x="8206" y="363"/>
                </a:lnTo>
                <a:lnTo>
                  <a:pt x="8241" y="393"/>
                </a:lnTo>
                <a:lnTo>
                  <a:pt x="8274" y="424"/>
                </a:lnTo>
                <a:lnTo>
                  <a:pt x="8308" y="458"/>
                </a:lnTo>
                <a:lnTo>
                  <a:pt x="8340" y="491"/>
                </a:lnTo>
                <a:lnTo>
                  <a:pt x="8372" y="526"/>
                </a:lnTo>
                <a:lnTo>
                  <a:pt x="8403" y="562"/>
                </a:lnTo>
                <a:lnTo>
                  <a:pt x="8434" y="599"/>
                </a:lnTo>
                <a:lnTo>
                  <a:pt x="8465" y="637"/>
                </a:lnTo>
                <a:lnTo>
                  <a:pt x="8495" y="599"/>
                </a:lnTo>
                <a:lnTo>
                  <a:pt x="8526" y="561"/>
                </a:lnTo>
                <a:lnTo>
                  <a:pt x="8558" y="525"/>
                </a:lnTo>
                <a:lnTo>
                  <a:pt x="8591" y="489"/>
                </a:lnTo>
                <a:lnTo>
                  <a:pt x="8625" y="455"/>
                </a:lnTo>
                <a:lnTo>
                  <a:pt x="8658" y="423"/>
                </a:lnTo>
                <a:lnTo>
                  <a:pt x="8693" y="390"/>
                </a:lnTo>
                <a:lnTo>
                  <a:pt x="8728" y="360"/>
                </a:lnTo>
                <a:lnTo>
                  <a:pt x="8764" y="331"/>
                </a:lnTo>
                <a:lnTo>
                  <a:pt x="8800" y="304"/>
                </a:lnTo>
                <a:lnTo>
                  <a:pt x="8837" y="276"/>
                </a:lnTo>
                <a:lnTo>
                  <a:pt x="8875" y="250"/>
                </a:lnTo>
                <a:lnTo>
                  <a:pt x="8913" y="226"/>
                </a:lnTo>
                <a:lnTo>
                  <a:pt x="8952" y="203"/>
                </a:lnTo>
                <a:lnTo>
                  <a:pt x="8991" y="181"/>
                </a:lnTo>
                <a:lnTo>
                  <a:pt x="9032" y="160"/>
                </a:lnTo>
                <a:lnTo>
                  <a:pt x="9071" y="140"/>
                </a:lnTo>
                <a:lnTo>
                  <a:pt x="9113" y="123"/>
                </a:lnTo>
                <a:lnTo>
                  <a:pt x="9153" y="105"/>
                </a:lnTo>
                <a:lnTo>
                  <a:pt x="9195" y="90"/>
                </a:lnTo>
                <a:lnTo>
                  <a:pt x="9238" y="75"/>
                </a:lnTo>
                <a:lnTo>
                  <a:pt x="9281" y="63"/>
                </a:lnTo>
                <a:lnTo>
                  <a:pt x="9324" y="51"/>
                </a:lnTo>
                <a:lnTo>
                  <a:pt x="9368" y="41"/>
                </a:lnTo>
                <a:lnTo>
                  <a:pt x="9412" y="30"/>
                </a:lnTo>
                <a:lnTo>
                  <a:pt x="9457" y="22"/>
                </a:lnTo>
                <a:lnTo>
                  <a:pt x="9502" y="16"/>
                </a:lnTo>
                <a:lnTo>
                  <a:pt x="9549" y="10"/>
                </a:lnTo>
                <a:lnTo>
                  <a:pt x="9595" y="6"/>
                </a:lnTo>
                <a:lnTo>
                  <a:pt x="9642" y="2"/>
                </a:lnTo>
                <a:lnTo>
                  <a:pt x="9689" y="1"/>
                </a:lnTo>
                <a:lnTo>
                  <a:pt x="9737" y="0"/>
                </a:lnTo>
                <a:lnTo>
                  <a:pt x="9783" y="0"/>
                </a:lnTo>
                <a:lnTo>
                  <a:pt x="9830" y="2"/>
                </a:lnTo>
                <a:lnTo>
                  <a:pt x="9874" y="5"/>
                </a:lnTo>
                <a:lnTo>
                  <a:pt x="9919" y="8"/>
                </a:lnTo>
                <a:lnTo>
                  <a:pt x="9963" y="12"/>
                </a:lnTo>
                <a:lnTo>
                  <a:pt x="10006" y="17"/>
                </a:lnTo>
                <a:lnTo>
                  <a:pt x="10049" y="23"/>
                </a:lnTo>
                <a:lnTo>
                  <a:pt x="10090" y="31"/>
                </a:lnTo>
                <a:lnTo>
                  <a:pt x="10132" y="39"/>
                </a:lnTo>
                <a:lnTo>
                  <a:pt x="10174" y="49"/>
                </a:lnTo>
                <a:lnTo>
                  <a:pt x="10213" y="58"/>
                </a:lnTo>
                <a:lnTo>
                  <a:pt x="10254" y="70"/>
                </a:lnTo>
                <a:lnTo>
                  <a:pt x="10293" y="81"/>
                </a:lnTo>
                <a:lnTo>
                  <a:pt x="10332" y="94"/>
                </a:lnTo>
                <a:lnTo>
                  <a:pt x="10370" y="108"/>
                </a:lnTo>
                <a:lnTo>
                  <a:pt x="10407" y="123"/>
                </a:lnTo>
                <a:lnTo>
                  <a:pt x="10444" y="139"/>
                </a:lnTo>
                <a:lnTo>
                  <a:pt x="10480" y="155"/>
                </a:lnTo>
                <a:lnTo>
                  <a:pt x="10516" y="174"/>
                </a:lnTo>
                <a:lnTo>
                  <a:pt x="10551" y="192"/>
                </a:lnTo>
                <a:lnTo>
                  <a:pt x="10586" y="212"/>
                </a:lnTo>
                <a:lnTo>
                  <a:pt x="10620" y="233"/>
                </a:lnTo>
                <a:lnTo>
                  <a:pt x="10653" y="254"/>
                </a:lnTo>
                <a:lnTo>
                  <a:pt x="10687" y="277"/>
                </a:lnTo>
                <a:lnTo>
                  <a:pt x="10719" y="300"/>
                </a:lnTo>
                <a:lnTo>
                  <a:pt x="10750" y="324"/>
                </a:lnTo>
                <a:lnTo>
                  <a:pt x="10782" y="350"/>
                </a:lnTo>
                <a:lnTo>
                  <a:pt x="10812" y="377"/>
                </a:lnTo>
                <a:lnTo>
                  <a:pt x="10842" y="404"/>
                </a:lnTo>
                <a:lnTo>
                  <a:pt x="10871" y="432"/>
                </a:lnTo>
                <a:lnTo>
                  <a:pt x="10900" y="461"/>
                </a:lnTo>
                <a:lnTo>
                  <a:pt x="10928" y="491"/>
                </a:lnTo>
                <a:lnTo>
                  <a:pt x="10956" y="522"/>
                </a:lnTo>
                <a:lnTo>
                  <a:pt x="10982" y="555"/>
                </a:lnTo>
                <a:lnTo>
                  <a:pt x="11008" y="587"/>
                </a:lnTo>
                <a:lnTo>
                  <a:pt x="11032" y="621"/>
                </a:lnTo>
                <a:lnTo>
                  <a:pt x="11056" y="655"/>
                </a:lnTo>
                <a:lnTo>
                  <a:pt x="11080" y="689"/>
                </a:lnTo>
                <a:lnTo>
                  <a:pt x="11102" y="724"/>
                </a:lnTo>
                <a:lnTo>
                  <a:pt x="11123" y="760"/>
                </a:lnTo>
                <a:lnTo>
                  <a:pt x="11143" y="797"/>
                </a:lnTo>
                <a:lnTo>
                  <a:pt x="11163" y="834"/>
                </a:lnTo>
                <a:lnTo>
                  <a:pt x="11182" y="871"/>
                </a:lnTo>
                <a:lnTo>
                  <a:pt x="11199" y="911"/>
                </a:lnTo>
                <a:lnTo>
                  <a:pt x="11216" y="950"/>
                </a:lnTo>
                <a:lnTo>
                  <a:pt x="11233" y="989"/>
                </a:lnTo>
                <a:lnTo>
                  <a:pt x="11248" y="1030"/>
                </a:lnTo>
                <a:lnTo>
                  <a:pt x="11263" y="1072"/>
                </a:lnTo>
                <a:lnTo>
                  <a:pt x="11276" y="1113"/>
                </a:lnTo>
                <a:lnTo>
                  <a:pt x="11288" y="1156"/>
                </a:lnTo>
                <a:lnTo>
                  <a:pt x="11300" y="1200"/>
                </a:lnTo>
                <a:lnTo>
                  <a:pt x="11312" y="1244"/>
                </a:lnTo>
                <a:lnTo>
                  <a:pt x="11321" y="1288"/>
                </a:lnTo>
                <a:lnTo>
                  <a:pt x="11330" y="1333"/>
                </a:lnTo>
                <a:lnTo>
                  <a:pt x="11338" y="1380"/>
                </a:lnTo>
                <a:lnTo>
                  <a:pt x="11346" y="1426"/>
                </a:lnTo>
                <a:lnTo>
                  <a:pt x="11352" y="1474"/>
                </a:lnTo>
                <a:lnTo>
                  <a:pt x="11358" y="1522"/>
                </a:lnTo>
                <a:lnTo>
                  <a:pt x="11363" y="1571"/>
                </a:lnTo>
                <a:lnTo>
                  <a:pt x="11367" y="1621"/>
                </a:lnTo>
                <a:lnTo>
                  <a:pt x="11370" y="1671"/>
                </a:lnTo>
                <a:lnTo>
                  <a:pt x="11372" y="1722"/>
                </a:lnTo>
                <a:lnTo>
                  <a:pt x="11373" y="1774"/>
                </a:lnTo>
                <a:lnTo>
                  <a:pt x="11374" y="1826"/>
                </a:lnTo>
                <a:lnTo>
                  <a:pt x="11374" y="4220"/>
                </a:lnTo>
                <a:lnTo>
                  <a:pt x="10638" y="4220"/>
                </a:lnTo>
                <a:lnTo>
                  <a:pt x="10638" y="1686"/>
                </a:lnTo>
                <a:lnTo>
                  <a:pt x="10637" y="1632"/>
                </a:lnTo>
                <a:lnTo>
                  <a:pt x="10634" y="1579"/>
                </a:lnTo>
                <a:lnTo>
                  <a:pt x="10629" y="1528"/>
                </a:lnTo>
                <a:lnTo>
                  <a:pt x="10622" y="1479"/>
                </a:lnTo>
                <a:lnTo>
                  <a:pt x="10613" y="1431"/>
                </a:lnTo>
                <a:lnTo>
                  <a:pt x="10603" y="1383"/>
                </a:lnTo>
                <a:lnTo>
                  <a:pt x="10590" y="1338"/>
                </a:lnTo>
                <a:lnTo>
                  <a:pt x="10575" y="1293"/>
                </a:lnTo>
                <a:lnTo>
                  <a:pt x="10559" y="1250"/>
                </a:lnTo>
                <a:lnTo>
                  <a:pt x="10540" y="1208"/>
                </a:lnTo>
                <a:lnTo>
                  <a:pt x="10520" y="1168"/>
                </a:lnTo>
                <a:lnTo>
                  <a:pt x="10497" y="1128"/>
                </a:lnTo>
                <a:lnTo>
                  <a:pt x="10485" y="1110"/>
                </a:lnTo>
                <a:lnTo>
                  <a:pt x="10473" y="1090"/>
                </a:lnTo>
                <a:lnTo>
                  <a:pt x="10459" y="1072"/>
                </a:lnTo>
                <a:lnTo>
                  <a:pt x="10446" y="1054"/>
                </a:lnTo>
                <a:lnTo>
                  <a:pt x="10419" y="1018"/>
                </a:lnTo>
                <a:lnTo>
                  <a:pt x="10388" y="985"/>
                </a:lnTo>
                <a:lnTo>
                  <a:pt x="10356" y="952"/>
                </a:lnTo>
                <a:lnTo>
                  <a:pt x="10324" y="922"/>
                </a:lnTo>
                <a:lnTo>
                  <a:pt x="10306" y="908"/>
                </a:lnTo>
                <a:lnTo>
                  <a:pt x="10289" y="894"/>
                </a:lnTo>
                <a:lnTo>
                  <a:pt x="10271" y="882"/>
                </a:lnTo>
                <a:lnTo>
                  <a:pt x="10254" y="869"/>
                </a:lnTo>
                <a:lnTo>
                  <a:pt x="10235" y="856"/>
                </a:lnTo>
                <a:lnTo>
                  <a:pt x="10218" y="845"/>
                </a:lnTo>
                <a:lnTo>
                  <a:pt x="10198" y="833"/>
                </a:lnTo>
                <a:lnTo>
                  <a:pt x="10180" y="823"/>
                </a:lnTo>
                <a:lnTo>
                  <a:pt x="10160" y="812"/>
                </a:lnTo>
                <a:lnTo>
                  <a:pt x="10141" y="803"/>
                </a:lnTo>
                <a:lnTo>
                  <a:pt x="10121" y="794"/>
                </a:lnTo>
                <a:lnTo>
                  <a:pt x="10101" y="785"/>
                </a:lnTo>
                <a:lnTo>
                  <a:pt x="10080" y="777"/>
                </a:lnTo>
                <a:lnTo>
                  <a:pt x="10059" y="769"/>
                </a:lnTo>
                <a:lnTo>
                  <a:pt x="10038" y="762"/>
                </a:lnTo>
                <a:lnTo>
                  <a:pt x="10017" y="755"/>
                </a:lnTo>
                <a:lnTo>
                  <a:pt x="9973" y="744"/>
                </a:lnTo>
                <a:lnTo>
                  <a:pt x="9929" y="734"/>
                </a:lnTo>
                <a:lnTo>
                  <a:pt x="9883" y="728"/>
                </a:lnTo>
                <a:lnTo>
                  <a:pt x="9835" y="723"/>
                </a:lnTo>
                <a:lnTo>
                  <a:pt x="9787" y="719"/>
                </a:lnTo>
                <a:lnTo>
                  <a:pt x="9737" y="718"/>
                </a:lnTo>
                <a:lnTo>
                  <a:pt x="9687" y="719"/>
                </a:lnTo>
                <a:lnTo>
                  <a:pt x="9639" y="723"/>
                </a:lnTo>
                <a:lnTo>
                  <a:pt x="9592" y="728"/>
                </a:lnTo>
                <a:lnTo>
                  <a:pt x="9545" y="734"/>
                </a:lnTo>
                <a:lnTo>
                  <a:pt x="9500" y="744"/>
                </a:lnTo>
                <a:lnTo>
                  <a:pt x="9457" y="755"/>
                </a:lnTo>
                <a:lnTo>
                  <a:pt x="9435" y="762"/>
                </a:lnTo>
                <a:lnTo>
                  <a:pt x="9414" y="769"/>
                </a:lnTo>
                <a:lnTo>
                  <a:pt x="9393" y="777"/>
                </a:lnTo>
                <a:lnTo>
                  <a:pt x="9373" y="785"/>
                </a:lnTo>
                <a:lnTo>
                  <a:pt x="9353" y="794"/>
                </a:lnTo>
                <a:lnTo>
                  <a:pt x="9333" y="803"/>
                </a:lnTo>
                <a:lnTo>
                  <a:pt x="9313" y="812"/>
                </a:lnTo>
                <a:lnTo>
                  <a:pt x="9294" y="823"/>
                </a:lnTo>
                <a:lnTo>
                  <a:pt x="9275" y="833"/>
                </a:lnTo>
                <a:lnTo>
                  <a:pt x="9257" y="845"/>
                </a:lnTo>
                <a:lnTo>
                  <a:pt x="9238" y="856"/>
                </a:lnTo>
                <a:lnTo>
                  <a:pt x="9220" y="869"/>
                </a:lnTo>
                <a:lnTo>
                  <a:pt x="9202" y="882"/>
                </a:lnTo>
                <a:lnTo>
                  <a:pt x="9185" y="894"/>
                </a:lnTo>
                <a:lnTo>
                  <a:pt x="9167" y="908"/>
                </a:lnTo>
                <a:lnTo>
                  <a:pt x="9151" y="922"/>
                </a:lnTo>
                <a:lnTo>
                  <a:pt x="9117" y="952"/>
                </a:lnTo>
                <a:lnTo>
                  <a:pt x="9086" y="985"/>
                </a:lnTo>
                <a:lnTo>
                  <a:pt x="9056" y="1018"/>
                </a:lnTo>
                <a:lnTo>
                  <a:pt x="9028" y="1054"/>
                </a:lnTo>
                <a:lnTo>
                  <a:pt x="9014" y="1072"/>
                </a:lnTo>
                <a:lnTo>
                  <a:pt x="9001" y="1090"/>
                </a:lnTo>
                <a:lnTo>
                  <a:pt x="8989" y="1110"/>
                </a:lnTo>
                <a:lnTo>
                  <a:pt x="8977" y="1128"/>
                </a:lnTo>
                <a:lnTo>
                  <a:pt x="8966" y="1148"/>
                </a:lnTo>
                <a:lnTo>
                  <a:pt x="8955" y="1168"/>
                </a:lnTo>
                <a:lnTo>
                  <a:pt x="8945" y="1187"/>
                </a:lnTo>
                <a:lnTo>
                  <a:pt x="8934" y="1208"/>
                </a:lnTo>
                <a:lnTo>
                  <a:pt x="8916" y="1250"/>
                </a:lnTo>
                <a:lnTo>
                  <a:pt x="8899" y="1293"/>
                </a:lnTo>
                <a:lnTo>
                  <a:pt x="8884" y="1338"/>
                </a:lnTo>
                <a:lnTo>
                  <a:pt x="8872" y="1383"/>
                </a:lnTo>
                <a:lnTo>
                  <a:pt x="8861" y="1431"/>
                </a:lnTo>
                <a:lnTo>
                  <a:pt x="8852" y="1479"/>
                </a:lnTo>
                <a:lnTo>
                  <a:pt x="8845" y="1528"/>
                </a:lnTo>
                <a:lnTo>
                  <a:pt x="8840" y="1579"/>
                </a:lnTo>
                <a:lnTo>
                  <a:pt x="8837" y="1632"/>
                </a:lnTo>
                <a:lnTo>
                  <a:pt x="8837" y="1686"/>
                </a:lnTo>
                <a:lnTo>
                  <a:pt x="8837" y="4220"/>
                </a:lnTo>
                <a:lnTo>
                  <a:pt x="8100" y="4220"/>
                </a:lnTo>
                <a:lnTo>
                  <a:pt x="8100" y="1686"/>
                </a:lnTo>
                <a:lnTo>
                  <a:pt x="8099" y="1632"/>
                </a:lnTo>
                <a:lnTo>
                  <a:pt x="8096" y="1579"/>
                </a:lnTo>
                <a:lnTo>
                  <a:pt x="8091" y="1528"/>
                </a:lnTo>
                <a:lnTo>
                  <a:pt x="8084" y="1479"/>
                </a:lnTo>
                <a:lnTo>
                  <a:pt x="8075" y="1431"/>
                </a:lnTo>
                <a:lnTo>
                  <a:pt x="8064" y="1383"/>
                </a:lnTo>
                <a:lnTo>
                  <a:pt x="8052" y="1338"/>
                </a:lnTo>
                <a:lnTo>
                  <a:pt x="8037" y="1293"/>
                </a:lnTo>
                <a:lnTo>
                  <a:pt x="8019" y="1250"/>
                </a:lnTo>
                <a:lnTo>
                  <a:pt x="8001" y="1208"/>
                </a:lnTo>
                <a:lnTo>
                  <a:pt x="7990" y="1187"/>
                </a:lnTo>
                <a:lnTo>
                  <a:pt x="7980" y="1168"/>
                </a:lnTo>
                <a:lnTo>
                  <a:pt x="7968" y="1148"/>
                </a:lnTo>
                <a:lnTo>
                  <a:pt x="7957" y="1128"/>
                </a:lnTo>
                <a:lnTo>
                  <a:pt x="7945" y="1110"/>
                </a:lnTo>
                <a:lnTo>
                  <a:pt x="7932" y="1090"/>
                </a:lnTo>
                <a:lnTo>
                  <a:pt x="7920" y="1072"/>
                </a:lnTo>
                <a:lnTo>
                  <a:pt x="7906" y="1054"/>
                </a:lnTo>
                <a:lnTo>
                  <a:pt x="7892" y="1036"/>
                </a:lnTo>
                <a:lnTo>
                  <a:pt x="7877" y="1018"/>
                </a:lnTo>
                <a:lnTo>
                  <a:pt x="7862" y="1002"/>
                </a:lnTo>
                <a:lnTo>
                  <a:pt x="7846" y="985"/>
                </a:lnTo>
                <a:lnTo>
                  <a:pt x="7814" y="952"/>
                </a:lnTo>
                <a:lnTo>
                  <a:pt x="7780" y="922"/>
                </a:lnTo>
                <a:lnTo>
                  <a:pt x="7763" y="908"/>
                </a:lnTo>
                <a:lnTo>
                  <a:pt x="7746" y="894"/>
                </a:lnTo>
                <a:lnTo>
                  <a:pt x="7728" y="882"/>
                </a:lnTo>
                <a:lnTo>
                  <a:pt x="7711" y="869"/>
                </a:lnTo>
                <a:lnTo>
                  <a:pt x="7692" y="856"/>
                </a:lnTo>
                <a:lnTo>
                  <a:pt x="7674" y="845"/>
                </a:lnTo>
                <a:lnTo>
                  <a:pt x="7655" y="833"/>
                </a:lnTo>
                <a:lnTo>
                  <a:pt x="7635" y="823"/>
                </a:lnTo>
                <a:lnTo>
                  <a:pt x="7616" y="812"/>
                </a:lnTo>
                <a:lnTo>
                  <a:pt x="7596" y="803"/>
                </a:lnTo>
                <a:lnTo>
                  <a:pt x="7576" y="794"/>
                </a:lnTo>
                <a:lnTo>
                  <a:pt x="7557" y="785"/>
                </a:lnTo>
                <a:lnTo>
                  <a:pt x="7536" y="777"/>
                </a:lnTo>
                <a:lnTo>
                  <a:pt x="7515" y="769"/>
                </a:lnTo>
                <a:lnTo>
                  <a:pt x="7494" y="762"/>
                </a:lnTo>
                <a:lnTo>
                  <a:pt x="7472" y="755"/>
                </a:lnTo>
                <a:lnTo>
                  <a:pt x="7428" y="744"/>
                </a:lnTo>
                <a:lnTo>
                  <a:pt x="7384" y="734"/>
                </a:lnTo>
                <a:lnTo>
                  <a:pt x="7337" y="728"/>
                </a:lnTo>
                <a:lnTo>
                  <a:pt x="7290" y="723"/>
                </a:lnTo>
                <a:lnTo>
                  <a:pt x="7242" y="719"/>
                </a:lnTo>
                <a:lnTo>
                  <a:pt x="7192" y="718"/>
                </a:lnTo>
                <a:lnTo>
                  <a:pt x="7143" y="719"/>
                </a:lnTo>
                <a:lnTo>
                  <a:pt x="7093" y="723"/>
                </a:lnTo>
                <a:lnTo>
                  <a:pt x="7045" y="728"/>
                </a:lnTo>
                <a:lnTo>
                  <a:pt x="6999" y="734"/>
                </a:lnTo>
                <a:lnTo>
                  <a:pt x="6953" y="744"/>
                </a:lnTo>
                <a:lnTo>
                  <a:pt x="6909" y="755"/>
                </a:lnTo>
                <a:lnTo>
                  <a:pt x="6889" y="762"/>
                </a:lnTo>
                <a:lnTo>
                  <a:pt x="6867" y="769"/>
                </a:lnTo>
                <a:lnTo>
                  <a:pt x="6846" y="777"/>
                </a:lnTo>
                <a:lnTo>
                  <a:pt x="6826" y="785"/>
                </a:lnTo>
                <a:lnTo>
                  <a:pt x="6805" y="794"/>
                </a:lnTo>
                <a:lnTo>
                  <a:pt x="6785" y="803"/>
                </a:lnTo>
                <a:lnTo>
                  <a:pt x="6766" y="812"/>
                </a:lnTo>
                <a:lnTo>
                  <a:pt x="6746" y="823"/>
                </a:lnTo>
                <a:lnTo>
                  <a:pt x="6727" y="833"/>
                </a:lnTo>
                <a:lnTo>
                  <a:pt x="6709" y="845"/>
                </a:lnTo>
                <a:lnTo>
                  <a:pt x="6690" y="856"/>
                </a:lnTo>
                <a:lnTo>
                  <a:pt x="6672" y="869"/>
                </a:lnTo>
                <a:lnTo>
                  <a:pt x="6654" y="882"/>
                </a:lnTo>
                <a:lnTo>
                  <a:pt x="6637" y="894"/>
                </a:lnTo>
                <a:lnTo>
                  <a:pt x="6619" y="908"/>
                </a:lnTo>
                <a:lnTo>
                  <a:pt x="6603" y="922"/>
                </a:lnTo>
                <a:lnTo>
                  <a:pt x="6586" y="937"/>
                </a:lnTo>
                <a:lnTo>
                  <a:pt x="6570" y="952"/>
                </a:lnTo>
                <a:lnTo>
                  <a:pt x="6555" y="969"/>
                </a:lnTo>
                <a:lnTo>
                  <a:pt x="6538" y="985"/>
                </a:lnTo>
                <a:lnTo>
                  <a:pt x="6523" y="1002"/>
                </a:lnTo>
                <a:lnTo>
                  <a:pt x="6508" y="1018"/>
                </a:lnTo>
                <a:lnTo>
                  <a:pt x="6494" y="1036"/>
                </a:lnTo>
                <a:lnTo>
                  <a:pt x="6480" y="1054"/>
                </a:lnTo>
                <a:lnTo>
                  <a:pt x="6468" y="1072"/>
                </a:lnTo>
                <a:lnTo>
                  <a:pt x="6455" y="1090"/>
                </a:lnTo>
                <a:lnTo>
                  <a:pt x="6442" y="1110"/>
                </a:lnTo>
                <a:lnTo>
                  <a:pt x="6430" y="1128"/>
                </a:lnTo>
                <a:lnTo>
                  <a:pt x="6408" y="1168"/>
                </a:lnTo>
                <a:lnTo>
                  <a:pt x="6388" y="1208"/>
                </a:lnTo>
                <a:lnTo>
                  <a:pt x="6370" y="1250"/>
                </a:lnTo>
                <a:lnTo>
                  <a:pt x="6353" y="1293"/>
                </a:lnTo>
                <a:lnTo>
                  <a:pt x="6339" y="1338"/>
                </a:lnTo>
                <a:lnTo>
                  <a:pt x="6326" y="1383"/>
                </a:lnTo>
                <a:lnTo>
                  <a:pt x="6316" y="1431"/>
                </a:lnTo>
                <a:lnTo>
                  <a:pt x="6308" y="1479"/>
                </a:lnTo>
                <a:lnTo>
                  <a:pt x="6301" y="1528"/>
                </a:lnTo>
                <a:lnTo>
                  <a:pt x="6296" y="1579"/>
                </a:lnTo>
                <a:lnTo>
                  <a:pt x="6292" y="1632"/>
                </a:lnTo>
                <a:lnTo>
                  <a:pt x="6291" y="1686"/>
                </a:lnTo>
                <a:lnTo>
                  <a:pt x="6294" y="4107"/>
                </a:lnTo>
                <a:lnTo>
                  <a:pt x="5551" y="4107"/>
                </a:lnTo>
                <a:close/>
              </a:path>
            </a:pathLst>
          </a:custGeom>
          <a:solidFill>
            <a:srgbClr val="50505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44875" name="Freeform 11"/>
          <p:cNvSpPr>
            <a:spLocks noEditPoints="1"/>
          </p:cNvSpPr>
          <p:nvPr/>
        </p:nvSpPr>
        <p:spPr bwMode="auto">
          <a:xfrm>
            <a:off x="5033963" y="4168775"/>
            <a:ext cx="2505075" cy="1325563"/>
          </a:xfrm>
          <a:custGeom>
            <a:avLst/>
            <a:gdLst/>
            <a:ahLst/>
            <a:cxnLst>
              <a:cxn ang="0">
                <a:pos x="40" y="3680"/>
              </a:cxn>
              <a:cxn ang="0">
                <a:pos x="165" y="3546"/>
              </a:cxn>
              <a:cxn ang="0">
                <a:pos x="345" y="3499"/>
              </a:cxn>
              <a:cxn ang="0">
                <a:pos x="521" y="3546"/>
              </a:cxn>
              <a:cxn ang="0">
                <a:pos x="648" y="3680"/>
              </a:cxn>
              <a:cxn ang="0">
                <a:pos x="686" y="3859"/>
              </a:cxn>
              <a:cxn ang="0">
                <a:pos x="630" y="4027"/>
              </a:cxn>
              <a:cxn ang="0">
                <a:pos x="491" y="4147"/>
              </a:cxn>
              <a:cxn ang="0">
                <a:pos x="309" y="4176"/>
              </a:cxn>
              <a:cxn ang="0">
                <a:pos x="140" y="4112"/>
              </a:cxn>
              <a:cxn ang="0">
                <a:pos x="26" y="3970"/>
              </a:cxn>
              <a:cxn ang="0">
                <a:pos x="3294" y="0"/>
              </a:cxn>
              <a:cxn ang="0">
                <a:pos x="3625" y="62"/>
              </a:cxn>
              <a:cxn ang="0">
                <a:pos x="3814" y="226"/>
              </a:cxn>
              <a:cxn ang="0">
                <a:pos x="3859" y="490"/>
              </a:cxn>
              <a:cxn ang="0">
                <a:pos x="3730" y="786"/>
              </a:cxn>
              <a:cxn ang="0">
                <a:pos x="3086" y="1660"/>
              </a:cxn>
              <a:cxn ang="0">
                <a:pos x="3441" y="1750"/>
              </a:cxn>
              <a:cxn ang="0">
                <a:pos x="3727" y="1912"/>
              </a:cxn>
              <a:cxn ang="0">
                <a:pos x="3942" y="2146"/>
              </a:cxn>
              <a:cxn ang="0">
                <a:pos x="4077" y="2441"/>
              </a:cxn>
              <a:cxn ang="0">
                <a:pos x="4131" y="2799"/>
              </a:cxn>
              <a:cxn ang="0">
                <a:pos x="4103" y="3171"/>
              </a:cxn>
              <a:cxn ang="0">
                <a:pos x="3990" y="3493"/>
              </a:cxn>
              <a:cxn ang="0">
                <a:pos x="3789" y="3763"/>
              </a:cxn>
              <a:cxn ang="0">
                <a:pos x="3517" y="3970"/>
              </a:cxn>
              <a:cxn ang="0">
                <a:pos x="3191" y="4096"/>
              </a:cxn>
              <a:cxn ang="0">
                <a:pos x="2812" y="4136"/>
              </a:cxn>
              <a:cxn ang="0">
                <a:pos x="3032" y="3540"/>
              </a:cxn>
              <a:cxn ang="0">
                <a:pos x="3397" y="3316"/>
              </a:cxn>
              <a:cxn ang="0">
                <a:pos x="3548" y="2928"/>
              </a:cxn>
              <a:cxn ang="0">
                <a:pos x="3482" y="2507"/>
              </a:cxn>
              <a:cxn ang="0">
                <a:pos x="3212" y="2225"/>
              </a:cxn>
              <a:cxn ang="0">
                <a:pos x="2778" y="2116"/>
              </a:cxn>
              <a:cxn ang="0">
                <a:pos x="5553" y="3637"/>
              </a:cxn>
              <a:cxn ang="0">
                <a:pos x="5944" y="3618"/>
              </a:cxn>
              <a:cxn ang="0">
                <a:pos x="6393" y="3502"/>
              </a:cxn>
              <a:cxn ang="0">
                <a:pos x="6770" y="3282"/>
              </a:cxn>
              <a:cxn ang="0">
                <a:pos x="7064" y="2971"/>
              </a:cxn>
              <a:cxn ang="0">
                <a:pos x="7250" y="2591"/>
              </a:cxn>
              <a:cxn ang="0">
                <a:pos x="7325" y="2147"/>
              </a:cxn>
              <a:cxn ang="0">
                <a:pos x="7289" y="1674"/>
              </a:cxn>
              <a:cxn ang="0">
                <a:pos x="7141" y="1269"/>
              </a:cxn>
              <a:cxn ang="0">
                <a:pos x="6880" y="934"/>
              </a:cxn>
              <a:cxn ang="0">
                <a:pos x="6519" y="681"/>
              </a:cxn>
              <a:cxn ang="0">
                <a:pos x="6078" y="530"/>
              </a:cxn>
              <a:cxn ang="0">
                <a:pos x="5558" y="479"/>
              </a:cxn>
              <a:cxn ang="0">
                <a:pos x="4751" y="0"/>
              </a:cxn>
              <a:cxn ang="0">
                <a:pos x="6005" y="28"/>
              </a:cxn>
              <a:cxn ang="0">
                <a:pos x="6487" y="124"/>
              </a:cxn>
              <a:cxn ang="0">
                <a:pos x="6870" y="292"/>
              </a:cxn>
              <a:cxn ang="0">
                <a:pos x="7445" y="776"/>
              </a:cxn>
              <a:cxn ang="0">
                <a:pos x="7789" y="1402"/>
              </a:cxn>
              <a:cxn ang="0">
                <a:pos x="7890" y="2137"/>
              </a:cxn>
              <a:cxn ang="0">
                <a:pos x="7737" y="2857"/>
              </a:cxn>
              <a:cxn ang="0">
                <a:pos x="7334" y="3472"/>
              </a:cxn>
              <a:cxn ang="0">
                <a:pos x="6781" y="3893"/>
              </a:cxn>
              <a:cxn ang="0">
                <a:pos x="6398" y="4037"/>
              </a:cxn>
              <a:cxn ang="0">
                <a:pos x="5924" y="4119"/>
              </a:cxn>
            </a:cxnLst>
            <a:rect l="0" t="0" r="r" b="b"/>
            <a:pathLst>
              <a:path w="7891" h="4177">
                <a:moveTo>
                  <a:pt x="0" y="3842"/>
                </a:moveTo>
                <a:lnTo>
                  <a:pt x="2" y="3825"/>
                </a:lnTo>
                <a:lnTo>
                  <a:pt x="3" y="3807"/>
                </a:lnTo>
                <a:lnTo>
                  <a:pt x="4" y="3790"/>
                </a:lnTo>
                <a:lnTo>
                  <a:pt x="7" y="3772"/>
                </a:lnTo>
                <a:lnTo>
                  <a:pt x="11" y="3756"/>
                </a:lnTo>
                <a:lnTo>
                  <a:pt x="14" y="3740"/>
                </a:lnTo>
                <a:lnTo>
                  <a:pt x="20" y="3725"/>
                </a:lnTo>
                <a:lnTo>
                  <a:pt x="26" y="3709"/>
                </a:lnTo>
                <a:lnTo>
                  <a:pt x="32" y="3694"/>
                </a:lnTo>
                <a:lnTo>
                  <a:pt x="40" y="3680"/>
                </a:lnTo>
                <a:lnTo>
                  <a:pt x="48" y="3665"/>
                </a:lnTo>
                <a:lnTo>
                  <a:pt x="56" y="3651"/>
                </a:lnTo>
                <a:lnTo>
                  <a:pt x="67" y="3637"/>
                </a:lnTo>
                <a:lnTo>
                  <a:pt x="77" y="3624"/>
                </a:lnTo>
                <a:lnTo>
                  <a:pt x="87" y="3611"/>
                </a:lnTo>
                <a:lnTo>
                  <a:pt x="100" y="3599"/>
                </a:lnTo>
                <a:lnTo>
                  <a:pt x="112" y="3586"/>
                </a:lnTo>
                <a:lnTo>
                  <a:pt x="125" y="3575"/>
                </a:lnTo>
                <a:lnTo>
                  <a:pt x="138" y="3565"/>
                </a:lnTo>
                <a:lnTo>
                  <a:pt x="151" y="3555"/>
                </a:lnTo>
                <a:lnTo>
                  <a:pt x="165" y="3546"/>
                </a:lnTo>
                <a:lnTo>
                  <a:pt x="180" y="3537"/>
                </a:lnTo>
                <a:lnTo>
                  <a:pt x="194" y="3530"/>
                </a:lnTo>
                <a:lnTo>
                  <a:pt x="210" y="3523"/>
                </a:lnTo>
                <a:lnTo>
                  <a:pt x="225" y="3518"/>
                </a:lnTo>
                <a:lnTo>
                  <a:pt x="242" y="3513"/>
                </a:lnTo>
                <a:lnTo>
                  <a:pt x="258" y="3508"/>
                </a:lnTo>
                <a:lnTo>
                  <a:pt x="274" y="3505"/>
                </a:lnTo>
                <a:lnTo>
                  <a:pt x="292" y="3502"/>
                </a:lnTo>
                <a:lnTo>
                  <a:pt x="309" y="3500"/>
                </a:lnTo>
                <a:lnTo>
                  <a:pt x="326" y="3499"/>
                </a:lnTo>
                <a:lnTo>
                  <a:pt x="345" y="3499"/>
                </a:lnTo>
                <a:lnTo>
                  <a:pt x="362" y="3499"/>
                </a:lnTo>
                <a:lnTo>
                  <a:pt x="380" y="3500"/>
                </a:lnTo>
                <a:lnTo>
                  <a:pt x="397" y="3502"/>
                </a:lnTo>
                <a:lnTo>
                  <a:pt x="414" y="3505"/>
                </a:lnTo>
                <a:lnTo>
                  <a:pt x="431" y="3508"/>
                </a:lnTo>
                <a:lnTo>
                  <a:pt x="447" y="3513"/>
                </a:lnTo>
                <a:lnTo>
                  <a:pt x="462" y="3518"/>
                </a:lnTo>
                <a:lnTo>
                  <a:pt x="478" y="3523"/>
                </a:lnTo>
                <a:lnTo>
                  <a:pt x="492" y="3530"/>
                </a:lnTo>
                <a:lnTo>
                  <a:pt x="507" y="3537"/>
                </a:lnTo>
                <a:lnTo>
                  <a:pt x="521" y="3546"/>
                </a:lnTo>
                <a:lnTo>
                  <a:pt x="535" y="3555"/>
                </a:lnTo>
                <a:lnTo>
                  <a:pt x="549" y="3565"/>
                </a:lnTo>
                <a:lnTo>
                  <a:pt x="562" y="3575"/>
                </a:lnTo>
                <a:lnTo>
                  <a:pt x="575" y="3586"/>
                </a:lnTo>
                <a:lnTo>
                  <a:pt x="587" y="3599"/>
                </a:lnTo>
                <a:lnTo>
                  <a:pt x="599" y="3611"/>
                </a:lnTo>
                <a:lnTo>
                  <a:pt x="610" y="3624"/>
                </a:lnTo>
                <a:lnTo>
                  <a:pt x="621" y="3637"/>
                </a:lnTo>
                <a:lnTo>
                  <a:pt x="630" y="3651"/>
                </a:lnTo>
                <a:lnTo>
                  <a:pt x="639" y="3665"/>
                </a:lnTo>
                <a:lnTo>
                  <a:pt x="648" y="3680"/>
                </a:lnTo>
                <a:lnTo>
                  <a:pt x="655" y="3694"/>
                </a:lnTo>
                <a:lnTo>
                  <a:pt x="662" y="3709"/>
                </a:lnTo>
                <a:lnTo>
                  <a:pt x="667" y="3725"/>
                </a:lnTo>
                <a:lnTo>
                  <a:pt x="672" y="3740"/>
                </a:lnTo>
                <a:lnTo>
                  <a:pt x="677" y="3756"/>
                </a:lnTo>
                <a:lnTo>
                  <a:pt x="680" y="3772"/>
                </a:lnTo>
                <a:lnTo>
                  <a:pt x="682" y="3790"/>
                </a:lnTo>
                <a:lnTo>
                  <a:pt x="685" y="3807"/>
                </a:lnTo>
                <a:lnTo>
                  <a:pt x="686" y="3825"/>
                </a:lnTo>
                <a:lnTo>
                  <a:pt x="686" y="3842"/>
                </a:lnTo>
                <a:lnTo>
                  <a:pt x="686" y="3859"/>
                </a:lnTo>
                <a:lnTo>
                  <a:pt x="685" y="3875"/>
                </a:lnTo>
                <a:lnTo>
                  <a:pt x="682" y="3893"/>
                </a:lnTo>
                <a:lnTo>
                  <a:pt x="680" y="3909"/>
                </a:lnTo>
                <a:lnTo>
                  <a:pt x="677" y="3925"/>
                </a:lnTo>
                <a:lnTo>
                  <a:pt x="672" y="3940"/>
                </a:lnTo>
                <a:lnTo>
                  <a:pt x="667" y="3955"/>
                </a:lnTo>
                <a:lnTo>
                  <a:pt x="662" y="3970"/>
                </a:lnTo>
                <a:lnTo>
                  <a:pt x="655" y="3986"/>
                </a:lnTo>
                <a:lnTo>
                  <a:pt x="646" y="3999"/>
                </a:lnTo>
                <a:lnTo>
                  <a:pt x="638" y="4013"/>
                </a:lnTo>
                <a:lnTo>
                  <a:pt x="630" y="4027"/>
                </a:lnTo>
                <a:lnTo>
                  <a:pt x="620" y="4040"/>
                </a:lnTo>
                <a:lnTo>
                  <a:pt x="609" y="4054"/>
                </a:lnTo>
                <a:lnTo>
                  <a:pt x="599" y="4067"/>
                </a:lnTo>
                <a:lnTo>
                  <a:pt x="586" y="4078"/>
                </a:lnTo>
                <a:lnTo>
                  <a:pt x="573" y="4091"/>
                </a:lnTo>
                <a:lnTo>
                  <a:pt x="561" y="4101"/>
                </a:lnTo>
                <a:lnTo>
                  <a:pt x="548" y="4112"/>
                </a:lnTo>
                <a:lnTo>
                  <a:pt x="534" y="4122"/>
                </a:lnTo>
                <a:lnTo>
                  <a:pt x="520" y="4130"/>
                </a:lnTo>
                <a:lnTo>
                  <a:pt x="506" y="4138"/>
                </a:lnTo>
                <a:lnTo>
                  <a:pt x="491" y="4147"/>
                </a:lnTo>
                <a:lnTo>
                  <a:pt x="476" y="4152"/>
                </a:lnTo>
                <a:lnTo>
                  <a:pt x="461" y="4158"/>
                </a:lnTo>
                <a:lnTo>
                  <a:pt x="445" y="4164"/>
                </a:lnTo>
                <a:lnTo>
                  <a:pt x="430" y="4167"/>
                </a:lnTo>
                <a:lnTo>
                  <a:pt x="413" y="4171"/>
                </a:lnTo>
                <a:lnTo>
                  <a:pt x="396" y="4173"/>
                </a:lnTo>
                <a:lnTo>
                  <a:pt x="380" y="4176"/>
                </a:lnTo>
                <a:lnTo>
                  <a:pt x="362" y="4177"/>
                </a:lnTo>
                <a:lnTo>
                  <a:pt x="345" y="4177"/>
                </a:lnTo>
                <a:lnTo>
                  <a:pt x="326" y="4177"/>
                </a:lnTo>
                <a:lnTo>
                  <a:pt x="309" y="4176"/>
                </a:lnTo>
                <a:lnTo>
                  <a:pt x="292" y="4173"/>
                </a:lnTo>
                <a:lnTo>
                  <a:pt x="275" y="4171"/>
                </a:lnTo>
                <a:lnTo>
                  <a:pt x="259" y="4167"/>
                </a:lnTo>
                <a:lnTo>
                  <a:pt x="243" y="4164"/>
                </a:lnTo>
                <a:lnTo>
                  <a:pt x="227" y="4158"/>
                </a:lnTo>
                <a:lnTo>
                  <a:pt x="212" y="4152"/>
                </a:lnTo>
                <a:lnTo>
                  <a:pt x="196" y="4147"/>
                </a:lnTo>
                <a:lnTo>
                  <a:pt x="181" y="4138"/>
                </a:lnTo>
                <a:lnTo>
                  <a:pt x="167" y="4130"/>
                </a:lnTo>
                <a:lnTo>
                  <a:pt x="154" y="4122"/>
                </a:lnTo>
                <a:lnTo>
                  <a:pt x="140" y="4112"/>
                </a:lnTo>
                <a:lnTo>
                  <a:pt x="126" y="4101"/>
                </a:lnTo>
                <a:lnTo>
                  <a:pt x="113" y="4091"/>
                </a:lnTo>
                <a:lnTo>
                  <a:pt x="100" y="4078"/>
                </a:lnTo>
                <a:lnTo>
                  <a:pt x="89" y="4067"/>
                </a:lnTo>
                <a:lnTo>
                  <a:pt x="77" y="4054"/>
                </a:lnTo>
                <a:lnTo>
                  <a:pt x="67" y="4040"/>
                </a:lnTo>
                <a:lnTo>
                  <a:pt x="57" y="4027"/>
                </a:lnTo>
                <a:lnTo>
                  <a:pt x="48" y="4013"/>
                </a:lnTo>
                <a:lnTo>
                  <a:pt x="40" y="3999"/>
                </a:lnTo>
                <a:lnTo>
                  <a:pt x="33" y="3986"/>
                </a:lnTo>
                <a:lnTo>
                  <a:pt x="26" y="3970"/>
                </a:lnTo>
                <a:lnTo>
                  <a:pt x="20" y="3955"/>
                </a:lnTo>
                <a:lnTo>
                  <a:pt x="16" y="3940"/>
                </a:lnTo>
                <a:lnTo>
                  <a:pt x="11" y="3925"/>
                </a:lnTo>
                <a:lnTo>
                  <a:pt x="7" y="3909"/>
                </a:lnTo>
                <a:lnTo>
                  <a:pt x="4" y="3893"/>
                </a:lnTo>
                <a:lnTo>
                  <a:pt x="3" y="3875"/>
                </a:lnTo>
                <a:lnTo>
                  <a:pt x="2" y="3859"/>
                </a:lnTo>
                <a:lnTo>
                  <a:pt x="0" y="3842"/>
                </a:lnTo>
                <a:close/>
                <a:moveTo>
                  <a:pt x="1528" y="0"/>
                </a:moveTo>
                <a:lnTo>
                  <a:pt x="3257" y="0"/>
                </a:lnTo>
                <a:lnTo>
                  <a:pt x="3294" y="0"/>
                </a:lnTo>
                <a:lnTo>
                  <a:pt x="3330" y="1"/>
                </a:lnTo>
                <a:lnTo>
                  <a:pt x="3365" y="4"/>
                </a:lnTo>
                <a:lnTo>
                  <a:pt x="3398" y="6"/>
                </a:lnTo>
                <a:lnTo>
                  <a:pt x="3431" y="11"/>
                </a:lnTo>
                <a:lnTo>
                  <a:pt x="3462" y="15"/>
                </a:lnTo>
                <a:lnTo>
                  <a:pt x="3492" y="21"/>
                </a:lnTo>
                <a:lnTo>
                  <a:pt x="3521" y="27"/>
                </a:lnTo>
                <a:lnTo>
                  <a:pt x="3548" y="34"/>
                </a:lnTo>
                <a:lnTo>
                  <a:pt x="3575" y="43"/>
                </a:lnTo>
                <a:lnTo>
                  <a:pt x="3600" y="51"/>
                </a:lnTo>
                <a:lnTo>
                  <a:pt x="3625" y="62"/>
                </a:lnTo>
                <a:lnTo>
                  <a:pt x="3648" y="72"/>
                </a:lnTo>
                <a:lnTo>
                  <a:pt x="3670" y="84"/>
                </a:lnTo>
                <a:lnTo>
                  <a:pt x="3691" y="96"/>
                </a:lnTo>
                <a:lnTo>
                  <a:pt x="3709" y="109"/>
                </a:lnTo>
                <a:lnTo>
                  <a:pt x="3728" y="123"/>
                </a:lnTo>
                <a:lnTo>
                  <a:pt x="3745" y="138"/>
                </a:lnTo>
                <a:lnTo>
                  <a:pt x="3761" y="154"/>
                </a:lnTo>
                <a:lnTo>
                  <a:pt x="3776" y="171"/>
                </a:lnTo>
                <a:lnTo>
                  <a:pt x="3790" y="188"/>
                </a:lnTo>
                <a:lnTo>
                  <a:pt x="3802" y="206"/>
                </a:lnTo>
                <a:lnTo>
                  <a:pt x="3814" y="226"/>
                </a:lnTo>
                <a:lnTo>
                  <a:pt x="3824" y="246"/>
                </a:lnTo>
                <a:lnTo>
                  <a:pt x="3832" y="266"/>
                </a:lnTo>
                <a:lnTo>
                  <a:pt x="3840" y="288"/>
                </a:lnTo>
                <a:lnTo>
                  <a:pt x="3847" y="310"/>
                </a:lnTo>
                <a:lnTo>
                  <a:pt x="3852" y="333"/>
                </a:lnTo>
                <a:lnTo>
                  <a:pt x="3856" y="356"/>
                </a:lnTo>
                <a:lnTo>
                  <a:pt x="3859" y="381"/>
                </a:lnTo>
                <a:lnTo>
                  <a:pt x="3861" y="407"/>
                </a:lnTo>
                <a:lnTo>
                  <a:pt x="3861" y="432"/>
                </a:lnTo>
                <a:lnTo>
                  <a:pt x="3861" y="461"/>
                </a:lnTo>
                <a:lnTo>
                  <a:pt x="3859" y="490"/>
                </a:lnTo>
                <a:lnTo>
                  <a:pt x="3854" y="519"/>
                </a:lnTo>
                <a:lnTo>
                  <a:pt x="3849" y="547"/>
                </a:lnTo>
                <a:lnTo>
                  <a:pt x="3841" y="576"/>
                </a:lnTo>
                <a:lnTo>
                  <a:pt x="3833" y="604"/>
                </a:lnTo>
                <a:lnTo>
                  <a:pt x="3823" y="632"/>
                </a:lnTo>
                <a:lnTo>
                  <a:pt x="3811" y="658"/>
                </a:lnTo>
                <a:lnTo>
                  <a:pt x="3797" y="686"/>
                </a:lnTo>
                <a:lnTo>
                  <a:pt x="3782" y="712"/>
                </a:lnTo>
                <a:lnTo>
                  <a:pt x="3766" y="737"/>
                </a:lnTo>
                <a:lnTo>
                  <a:pt x="3749" y="761"/>
                </a:lnTo>
                <a:lnTo>
                  <a:pt x="3730" y="786"/>
                </a:lnTo>
                <a:lnTo>
                  <a:pt x="3709" y="809"/>
                </a:lnTo>
                <a:lnTo>
                  <a:pt x="3687" y="831"/>
                </a:lnTo>
                <a:lnTo>
                  <a:pt x="3664" y="852"/>
                </a:lnTo>
                <a:lnTo>
                  <a:pt x="2825" y="1642"/>
                </a:lnTo>
                <a:lnTo>
                  <a:pt x="2865" y="1643"/>
                </a:lnTo>
                <a:lnTo>
                  <a:pt x="2903" y="1644"/>
                </a:lnTo>
                <a:lnTo>
                  <a:pt x="2941" y="1647"/>
                </a:lnTo>
                <a:lnTo>
                  <a:pt x="2979" y="1649"/>
                </a:lnTo>
                <a:lnTo>
                  <a:pt x="3016" y="1652"/>
                </a:lnTo>
                <a:lnTo>
                  <a:pt x="3052" y="1656"/>
                </a:lnTo>
                <a:lnTo>
                  <a:pt x="3086" y="1660"/>
                </a:lnTo>
                <a:lnTo>
                  <a:pt x="3122" y="1665"/>
                </a:lnTo>
                <a:lnTo>
                  <a:pt x="3156" y="1671"/>
                </a:lnTo>
                <a:lnTo>
                  <a:pt x="3190" y="1678"/>
                </a:lnTo>
                <a:lnTo>
                  <a:pt x="3223" y="1685"/>
                </a:lnTo>
                <a:lnTo>
                  <a:pt x="3256" y="1692"/>
                </a:lnTo>
                <a:lnTo>
                  <a:pt x="3288" y="1700"/>
                </a:lnTo>
                <a:lnTo>
                  <a:pt x="3320" y="1709"/>
                </a:lnTo>
                <a:lnTo>
                  <a:pt x="3351" y="1718"/>
                </a:lnTo>
                <a:lnTo>
                  <a:pt x="3382" y="1728"/>
                </a:lnTo>
                <a:lnTo>
                  <a:pt x="3411" y="1739"/>
                </a:lnTo>
                <a:lnTo>
                  <a:pt x="3441" y="1750"/>
                </a:lnTo>
                <a:lnTo>
                  <a:pt x="3469" y="1761"/>
                </a:lnTo>
                <a:lnTo>
                  <a:pt x="3498" y="1774"/>
                </a:lnTo>
                <a:lnTo>
                  <a:pt x="3526" y="1787"/>
                </a:lnTo>
                <a:lnTo>
                  <a:pt x="3553" y="1801"/>
                </a:lnTo>
                <a:lnTo>
                  <a:pt x="3579" y="1814"/>
                </a:lnTo>
                <a:lnTo>
                  <a:pt x="3606" y="1830"/>
                </a:lnTo>
                <a:lnTo>
                  <a:pt x="3630" y="1845"/>
                </a:lnTo>
                <a:lnTo>
                  <a:pt x="3656" y="1861"/>
                </a:lnTo>
                <a:lnTo>
                  <a:pt x="3680" y="1877"/>
                </a:lnTo>
                <a:lnTo>
                  <a:pt x="3703" y="1894"/>
                </a:lnTo>
                <a:lnTo>
                  <a:pt x="3727" y="1912"/>
                </a:lnTo>
                <a:lnTo>
                  <a:pt x="3750" y="1930"/>
                </a:lnTo>
                <a:lnTo>
                  <a:pt x="3772" y="1950"/>
                </a:lnTo>
                <a:lnTo>
                  <a:pt x="3794" y="1969"/>
                </a:lnTo>
                <a:lnTo>
                  <a:pt x="3815" y="1989"/>
                </a:lnTo>
                <a:lnTo>
                  <a:pt x="3834" y="2010"/>
                </a:lnTo>
                <a:lnTo>
                  <a:pt x="3854" y="2031"/>
                </a:lnTo>
                <a:lnTo>
                  <a:pt x="3873" y="2053"/>
                </a:lnTo>
                <a:lnTo>
                  <a:pt x="3891" y="2075"/>
                </a:lnTo>
                <a:lnTo>
                  <a:pt x="3909" y="2098"/>
                </a:lnTo>
                <a:lnTo>
                  <a:pt x="3926" y="2122"/>
                </a:lnTo>
                <a:lnTo>
                  <a:pt x="3942" y="2146"/>
                </a:lnTo>
                <a:lnTo>
                  <a:pt x="3957" y="2170"/>
                </a:lnTo>
                <a:lnTo>
                  <a:pt x="3972" y="2194"/>
                </a:lnTo>
                <a:lnTo>
                  <a:pt x="3986" y="2220"/>
                </a:lnTo>
                <a:lnTo>
                  <a:pt x="4000" y="2245"/>
                </a:lnTo>
                <a:lnTo>
                  <a:pt x="4013" y="2272"/>
                </a:lnTo>
                <a:lnTo>
                  <a:pt x="4026" y="2299"/>
                </a:lnTo>
                <a:lnTo>
                  <a:pt x="4037" y="2327"/>
                </a:lnTo>
                <a:lnTo>
                  <a:pt x="4048" y="2354"/>
                </a:lnTo>
                <a:lnTo>
                  <a:pt x="4058" y="2383"/>
                </a:lnTo>
                <a:lnTo>
                  <a:pt x="4068" y="2412"/>
                </a:lnTo>
                <a:lnTo>
                  <a:pt x="4077" y="2441"/>
                </a:lnTo>
                <a:lnTo>
                  <a:pt x="4085" y="2471"/>
                </a:lnTo>
                <a:lnTo>
                  <a:pt x="4093" y="2501"/>
                </a:lnTo>
                <a:lnTo>
                  <a:pt x="4100" y="2533"/>
                </a:lnTo>
                <a:lnTo>
                  <a:pt x="4106" y="2564"/>
                </a:lnTo>
                <a:lnTo>
                  <a:pt x="4112" y="2596"/>
                </a:lnTo>
                <a:lnTo>
                  <a:pt x="4116" y="2629"/>
                </a:lnTo>
                <a:lnTo>
                  <a:pt x="4121" y="2663"/>
                </a:lnTo>
                <a:lnTo>
                  <a:pt x="4124" y="2696"/>
                </a:lnTo>
                <a:lnTo>
                  <a:pt x="4128" y="2730"/>
                </a:lnTo>
                <a:lnTo>
                  <a:pt x="4130" y="2764"/>
                </a:lnTo>
                <a:lnTo>
                  <a:pt x="4131" y="2799"/>
                </a:lnTo>
                <a:lnTo>
                  <a:pt x="4132" y="2835"/>
                </a:lnTo>
                <a:lnTo>
                  <a:pt x="4132" y="2871"/>
                </a:lnTo>
                <a:lnTo>
                  <a:pt x="4132" y="2907"/>
                </a:lnTo>
                <a:lnTo>
                  <a:pt x="4131" y="2941"/>
                </a:lnTo>
                <a:lnTo>
                  <a:pt x="4130" y="2975"/>
                </a:lnTo>
                <a:lnTo>
                  <a:pt x="4128" y="3009"/>
                </a:lnTo>
                <a:lnTo>
                  <a:pt x="4124" y="3043"/>
                </a:lnTo>
                <a:lnTo>
                  <a:pt x="4120" y="3075"/>
                </a:lnTo>
                <a:lnTo>
                  <a:pt x="4115" y="3107"/>
                </a:lnTo>
                <a:lnTo>
                  <a:pt x="4110" y="3140"/>
                </a:lnTo>
                <a:lnTo>
                  <a:pt x="4103" y="3171"/>
                </a:lnTo>
                <a:lnTo>
                  <a:pt x="4098" y="3202"/>
                </a:lnTo>
                <a:lnTo>
                  <a:pt x="4090" y="3234"/>
                </a:lnTo>
                <a:lnTo>
                  <a:pt x="4081" y="3264"/>
                </a:lnTo>
                <a:lnTo>
                  <a:pt x="4072" y="3294"/>
                </a:lnTo>
                <a:lnTo>
                  <a:pt x="4063" y="3324"/>
                </a:lnTo>
                <a:lnTo>
                  <a:pt x="4052" y="3353"/>
                </a:lnTo>
                <a:lnTo>
                  <a:pt x="4041" y="3382"/>
                </a:lnTo>
                <a:lnTo>
                  <a:pt x="4029" y="3410"/>
                </a:lnTo>
                <a:lnTo>
                  <a:pt x="4016" y="3438"/>
                </a:lnTo>
                <a:lnTo>
                  <a:pt x="4004" y="3465"/>
                </a:lnTo>
                <a:lnTo>
                  <a:pt x="3990" y="3493"/>
                </a:lnTo>
                <a:lnTo>
                  <a:pt x="3975" y="3520"/>
                </a:lnTo>
                <a:lnTo>
                  <a:pt x="3960" y="3545"/>
                </a:lnTo>
                <a:lnTo>
                  <a:pt x="3943" y="3572"/>
                </a:lnTo>
                <a:lnTo>
                  <a:pt x="3927" y="3597"/>
                </a:lnTo>
                <a:lnTo>
                  <a:pt x="3910" y="3622"/>
                </a:lnTo>
                <a:lnTo>
                  <a:pt x="3891" y="3646"/>
                </a:lnTo>
                <a:lnTo>
                  <a:pt x="3873" y="3670"/>
                </a:lnTo>
                <a:lnTo>
                  <a:pt x="3853" y="3695"/>
                </a:lnTo>
                <a:lnTo>
                  <a:pt x="3832" y="3718"/>
                </a:lnTo>
                <a:lnTo>
                  <a:pt x="3811" y="3741"/>
                </a:lnTo>
                <a:lnTo>
                  <a:pt x="3789" y="3763"/>
                </a:lnTo>
                <a:lnTo>
                  <a:pt x="3767" y="3785"/>
                </a:lnTo>
                <a:lnTo>
                  <a:pt x="3744" y="3807"/>
                </a:lnTo>
                <a:lnTo>
                  <a:pt x="3720" y="3828"/>
                </a:lnTo>
                <a:lnTo>
                  <a:pt x="3696" y="3849"/>
                </a:lnTo>
                <a:lnTo>
                  <a:pt x="3672" y="3867"/>
                </a:lnTo>
                <a:lnTo>
                  <a:pt x="3647" y="3887"/>
                </a:lnTo>
                <a:lnTo>
                  <a:pt x="3622" y="3904"/>
                </a:lnTo>
                <a:lnTo>
                  <a:pt x="3597" y="3922"/>
                </a:lnTo>
                <a:lnTo>
                  <a:pt x="3570" y="3939"/>
                </a:lnTo>
                <a:lnTo>
                  <a:pt x="3543" y="3955"/>
                </a:lnTo>
                <a:lnTo>
                  <a:pt x="3517" y="3970"/>
                </a:lnTo>
                <a:lnTo>
                  <a:pt x="3489" y="3986"/>
                </a:lnTo>
                <a:lnTo>
                  <a:pt x="3461" y="3999"/>
                </a:lnTo>
                <a:lnTo>
                  <a:pt x="3433" y="4013"/>
                </a:lnTo>
                <a:lnTo>
                  <a:pt x="3404" y="4025"/>
                </a:lnTo>
                <a:lnTo>
                  <a:pt x="3375" y="4038"/>
                </a:lnTo>
                <a:lnTo>
                  <a:pt x="3345" y="4049"/>
                </a:lnTo>
                <a:lnTo>
                  <a:pt x="3315" y="4060"/>
                </a:lnTo>
                <a:lnTo>
                  <a:pt x="3285" y="4069"/>
                </a:lnTo>
                <a:lnTo>
                  <a:pt x="3253" y="4078"/>
                </a:lnTo>
                <a:lnTo>
                  <a:pt x="3222" y="4088"/>
                </a:lnTo>
                <a:lnTo>
                  <a:pt x="3191" y="4096"/>
                </a:lnTo>
                <a:lnTo>
                  <a:pt x="3158" y="4103"/>
                </a:lnTo>
                <a:lnTo>
                  <a:pt x="3126" y="4108"/>
                </a:lnTo>
                <a:lnTo>
                  <a:pt x="3092" y="4115"/>
                </a:lnTo>
                <a:lnTo>
                  <a:pt x="3059" y="4120"/>
                </a:lnTo>
                <a:lnTo>
                  <a:pt x="3025" y="4125"/>
                </a:lnTo>
                <a:lnTo>
                  <a:pt x="2990" y="4128"/>
                </a:lnTo>
                <a:lnTo>
                  <a:pt x="2955" y="4132"/>
                </a:lnTo>
                <a:lnTo>
                  <a:pt x="2921" y="4134"/>
                </a:lnTo>
                <a:lnTo>
                  <a:pt x="2885" y="4135"/>
                </a:lnTo>
                <a:lnTo>
                  <a:pt x="2848" y="4136"/>
                </a:lnTo>
                <a:lnTo>
                  <a:pt x="2812" y="4136"/>
                </a:lnTo>
                <a:lnTo>
                  <a:pt x="1427" y="4136"/>
                </a:lnTo>
                <a:lnTo>
                  <a:pt x="1427" y="3587"/>
                </a:lnTo>
                <a:lnTo>
                  <a:pt x="2641" y="3587"/>
                </a:lnTo>
                <a:lnTo>
                  <a:pt x="2696" y="3587"/>
                </a:lnTo>
                <a:lnTo>
                  <a:pt x="2749" y="3585"/>
                </a:lnTo>
                <a:lnTo>
                  <a:pt x="2800" y="3581"/>
                </a:lnTo>
                <a:lnTo>
                  <a:pt x="2850" y="3575"/>
                </a:lnTo>
                <a:lnTo>
                  <a:pt x="2897" y="3568"/>
                </a:lnTo>
                <a:lnTo>
                  <a:pt x="2944" y="3560"/>
                </a:lnTo>
                <a:lnTo>
                  <a:pt x="2988" y="3551"/>
                </a:lnTo>
                <a:lnTo>
                  <a:pt x="3032" y="3540"/>
                </a:lnTo>
                <a:lnTo>
                  <a:pt x="3072" y="3527"/>
                </a:lnTo>
                <a:lnTo>
                  <a:pt x="3113" y="3512"/>
                </a:lnTo>
                <a:lnTo>
                  <a:pt x="3151" y="3497"/>
                </a:lnTo>
                <a:lnTo>
                  <a:pt x="3187" y="3479"/>
                </a:lnTo>
                <a:lnTo>
                  <a:pt x="3222" y="3460"/>
                </a:lnTo>
                <a:lnTo>
                  <a:pt x="3256" y="3440"/>
                </a:lnTo>
                <a:lnTo>
                  <a:pt x="3287" y="3418"/>
                </a:lnTo>
                <a:lnTo>
                  <a:pt x="3317" y="3395"/>
                </a:lnTo>
                <a:lnTo>
                  <a:pt x="3346" y="3369"/>
                </a:lnTo>
                <a:lnTo>
                  <a:pt x="3373" y="3343"/>
                </a:lnTo>
                <a:lnTo>
                  <a:pt x="3397" y="3316"/>
                </a:lnTo>
                <a:lnTo>
                  <a:pt x="3420" y="3287"/>
                </a:lnTo>
                <a:lnTo>
                  <a:pt x="3441" y="3257"/>
                </a:lnTo>
                <a:lnTo>
                  <a:pt x="3460" y="3226"/>
                </a:lnTo>
                <a:lnTo>
                  <a:pt x="3477" y="3193"/>
                </a:lnTo>
                <a:lnTo>
                  <a:pt x="3493" y="3158"/>
                </a:lnTo>
                <a:lnTo>
                  <a:pt x="3507" y="3124"/>
                </a:lnTo>
                <a:lnTo>
                  <a:pt x="3519" y="3087"/>
                </a:lnTo>
                <a:lnTo>
                  <a:pt x="3528" y="3049"/>
                </a:lnTo>
                <a:lnTo>
                  <a:pt x="3538" y="3010"/>
                </a:lnTo>
                <a:lnTo>
                  <a:pt x="3543" y="2970"/>
                </a:lnTo>
                <a:lnTo>
                  <a:pt x="3548" y="2928"/>
                </a:lnTo>
                <a:lnTo>
                  <a:pt x="3550" y="2884"/>
                </a:lnTo>
                <a:lnTo>
                  <a:pt x="3551" y="2840"/>
                </a:lnTo>
                <a:lnTo>
                  <a:pt x="3550" y="2798"/>
                </a:lnTo>
                <a:lnTo>
                  <a:pt x="3548" y="2759"/>
                </a:lnTo>
                <a:lnTo>
                  <a:pt x="3543" y="2719"/>
                </a:lnTo>
                <a:lnTo>
                  <a:pt x="3538" y="2681"/>
                </a:lnTo>
                <a:lnTo>
                  <a:pt x="3531" y="2644"/>
                </a:lnTo>
                <a:lnTo>
                  <a:pt x="3520" y="2608"/>
                </a:lnTo>
                <a:lnTo>
                  <a:pt x="3510" y="2573"/>
                </a:lnTo>
                <a:lnTo>
                  <a:pt x="3497" y="2540"/>
                </a:lnTo>
                <a:lnTo>
                  <a:pt x="3482" y="2507"/>
                </a:lnTo>
                <a:lnTo>
                  <a:pt x="3466" y="2476"/>
                </a:lnTo>
                <a:lnTo>
                  <a:pt x="3447" y="2446"/>
                </a:lnTo>
                <a:lnTo>
                  <a:pt x="3427" y="2416"/>
                </a:lnTo>
                <a:lnTo>
                  <a:pt x="3406" y="2388"/>
                </a:lnTo>
                <a:lnTo>
                  <a:pt x="3383" y="2361"/>
                </a:lnTo>
                <a:lnTo>
                  <a:pt x="3358" y="2335"/>
                </a:lnTo>
                <a:lnTo>
                  <a:pt x="3331" y="2310"/>
                </a:lnTo>
                <a:lnTo>
                  <a:pt x="3303" y="2287"/>
                </a:lnTo>
                <a:lnTo>
                  <a:pt x="3274" y="2265"/>
                </a:lnTo>
                <a:lnTo>
                  <a:pt x="3244" y="2244"/>
                </a:lnTo>
                <a:lnTo>
                  <a:pt x="3212" y="2225"/>
                </a:lnTo>
                <a:lnTo>
                  <a:pt x="3178" y="2207"/>
                </a:lnTo>
                <a:lnTo>
                  <a:pt x="3144" y="2191"/>
                </a:lnTo>
                <a:lnTo>
                  <a:pt x="3108" y="2177"/>
                </a:lnTo>
                <a:lnTo>
                  <a:pt x="3071" y="2164"/>
                </a:lnTo>
                <a:lnTo>
                  <a:pt x="3033" y="2153"/>
                </a:lnTo>
                <a:lnTo>
                  <a:pt x="2994" y="2142"/>
                </a:lnTo>
                <a:lnTo>
                  <a:pt x="2953" y="2134"/>
                </a:lnTo>
                <a:lnTo>
                  <a:pt x="2911" y="2127"/>
                </a:lnTo>
                <a:lnTo>
                  <a:pt x="2868" y="2122"/>
                </a:lnTo>
                <a:lnTo>
                  <a:pt x="2823" y="2118"/>
                </a:lnTo>
                <a:lnTo>
                  <a:pt x="2778" y="2116"/>
                </a:lnTo>
                <a:lnTo>
                  <a:pt x="2730" y="2115"/>
                </a:lnTo>
                <a:lnTo>
                  <a:pt x="1996" y="2115"/>
                </a:lnTo>
                <a:lnTo>
                  <a:pt x="1996" y="1737"/>
                </a:lnTo>
                <a:lnTo>
                  <a:pt x="3292" y="523"/>
                </a:lnTo>
                <a:lnTo>
                  <a:pt x="1528" y="523"/>
                </a:lnTo>
                <a:lnTo>
                  <a:pt x="1528" y="0"/>
                </a:lnTo>
                <a:close/>
                <a:moveTo>
                  <a:pt x="5485" y="3633"/>
                </a:moveTo>
                <a:lnTo>
                  <a:pt x="5497" y="3635"/>
                </a:lnTo>
                <a:lnTo>
                  <a:pt x="5514" y="3635"/>
                </a:lnTo>
                <a:lnTo>
                  <a:pt x="5532" y="3636"/>
                </a:lnTo>
                <a:lnTo>
                  <a:pt x="5553" y="3637"/>
                </a:lnTo>
                <a:lnTo>
                  <a:pt x="5575" y="3638"/>
                </a:lnTo>
                <a:lnTo>
                  <a:pt x="5594" y="3639"/>
                </a:lnTo>
                <a:lnTo>
                  <a:pt x="5609" y="3639"/>
                </a:lnTo>
                <a:lnTo>
                  <a:pt x="5620" y="3639"/>
                </a:lnTo>
                <a:lnTo>
                  <a:pt x="5669" y="3639"/>
                </a:lnTo>
                <a:lnTo>
                  <a:pt x="5715" y="3638"/>
                </a:lnTo>
                <a:lnTo>
                  <a:pt x="5763" y="3636"/>
                </a:lnTo>
                <a:lnTo>
                  <a:pt x="5808" y="3633"/>
                </a:lnTo>
                <a:lnTo>
                  <a:pt x="5855" y="3629"/>
                </a:lnTo>
                <a:lnTo>
                  <a:pt x="5900" y="3624"/>
                </a:lnTo>
                <a:lnTo>
                  <a:pt x="5944" y="3618"/>
                </a:lnTo>
                <a:lnTo>
                  <a:pt x="5988" y="3613"/>
                </a:lnTo>
                <a:lnTo>
                  <a:pt x="6031" y="3606"/>
                </a:lnTo>
                <a:lnTo>
                  <a:pt x="6074" y="3597"/>
                </a:lnTo>
                <a:lnTo>
                  <a:pt x="6116" y="3588"/>
                </a:lnTo>
                <a:lnTo>
                  <a:pt x="6156" y="3579"/>
                </a:lnTo>
                <a:lnTo>
                  <a:pt x="6198" y="3568"/>
                </a:lnTo>
                <a:lnTo>
                  <a:pt x="6237" y="3557"/>
                </a:lnTo>
                <a:lnTo>
                  <a:pt x="6278" y="3544"/>
                </a:lnTo>
                <a:lnTo>
                  <a:pt x="6316" y="3531"/>
                </a:lnTo>
                <a:lnTo>
                  <a:pt x="6354" y="3518"/>
                </a:lnTo>
                <a:lnTo>
                  <a:pt x="6393" y="3502"/>
                </a:lnTo>
                <a:lnTo>
                  <a:pt x="6430" y="3486"/>
                </a:lnTo>
                <a:lnTo>
                  <a:pt x="6467" y="3470"/>
                </a:lnTo>
                <a:lnTo>
                  <a:pt x="6503" y="3453"/>
                </a:lnTo>
                <a:lnTo>
                  <a:pt x="6539" y="3434"/>
                </a:lnTo>
                <a:lnTo>
                  <a:pt x="6574" y="3416"/>
                </a:lnTo>
                <a:lnTo>
                  <a:pt x="6607" y="3395"/>
                </a:lnTo>
                <a:lnTo>
                  <a:pt x="6641" y="3374"/>
                </a:lnTo>
                <a:lnTo>
                  <a:pt x="6674" y="3353"/>
                </a:lnTo>
                <a:lnTo>
                  <a:pt x="6707" y="3330"/>
                </a:lnTo>
                <a:lnTo>
                  <a:pt x="6738" y="3307"/>
                </a:lnTo>
                <a:lnTo>
                  <a:pt x="6770" y="3282"/>
                </a:lnTo>
                <a:lnTo>
                  <a:pt x="6801" y="3258"/>
                </a:lnTo>
                <a:lnTo>
                  <a:pt x="6831" y="3231"/>
                </a:lnTo>
                <a:lnTo>
                  <a:pt x="6860" y="3205"/>
                </a:lnTo>
                <a:lnTo>
                  <a:pt x="6889" y="3177"/>
                </a:lnTo>
                <a:lnTo>
                  <a:pt x="6917" y="3149"/>
                </a:lnTo>
                <a:lnTo>
                  <a:pt x="6944" y="3121"/>
                </a:lnTo>
                <a:lnTo>
                  <a:pt x="6970" y="3092"/>
                </a:lnTo>
                <a:lnTo>
                  <a:pt x="6995" y="3062"/>
                </a:lnTo>
                <a:lnTo>
                  <a:pt x="7019" y="3032"/>
                </a:lnTo>
                <a:lnTo>
                  <a:pt x="7042" y="3001"/>
                </a:lnTo>
                <a:lnTo>
                  <a:pt x="7064" y="2971"/>
                </a:lnTo>
                <a:lnTo>
                  <a:pt x="7086" y="2938"/>
                </a:lnTo>
                <a:lnTo>
                  <a:pt x="7107" y="2906"/>
                </a:lnTo>
                <a:lnTo>
                  <a:pt x="7126" y="2873"/>
                </a:lnTo>
                <a:lnTo>
                  <a:pt x="7145" y="2840"/>
                </a:lnTo>
                <a:lnTo>
                  <a:pt x="7163" y="2806"/>
                </a:lnTo>
                <a:lnTo>
                  <a:pt x="7179" y="2771"/>
                </a:lnTo>
                <a:lnTo>
                  <a:pt x="7195" y="2737"/>
                </a:lnTo>
                <a:lnTo>
                  <a:pt x="7210" y="2701"/>
                </a:lnTo>
                <a:lnTo>
                  <a:pt x="7224" y="2665"/>
                </a:lnTo>
                <a:lnTo>
                  <a:pt x="7238" y="2628"/>
                </a:lnTo>
                <a:lnTo>
                  <a:pt x="7250" y="2591"/>
                </a:lnTo>
                <a:lnTo>
                  <a:pt x="7261" y="2554"/>
                </a:lnTo>
                <a:lnTo>
                  <a:pt x="7272" y="2515"/>
                </a:lnTo>
                <a:lnTo>
                  <a:pt x="7282" y="2476"/>
                </a:lnTo>
                <a:lnTo>
                  <a:pt x="7290" y="2437"/>
                </a:lnTo>
                <a:lnTo>
                  <a:pt x="7298" y="2397"/>
                </a:lnTo>
                <a:lnTo>
                  <a:pt x="7305" y="2357"/>
                </a:lnTo>
                <a:lnTo>
                  <a:pt x="7311" y="2316"/>
                </a:lnTo>
                <a:lnTo>
                  <a:pt x="7316" y="2274"/>
                </a:lnTo>
                <a:lnTo>
                  <a:pt x="7320" y="2233"/>
                </a:lnTo>
                <a:lnTo>
                  <a:pt x="7323" y="2190"/>
                </a:lnTo>
                <a:lnTo>
                  <a:pt x="7325" y="2147"/>
                </a:lnTo>
                <a:lnTo>
                  <a:pt x="7327" y="2103"/>
                </a:lnTo>
                <a:lnTo>
                  <a:pt x="7327" y="2059"/>
                </a:lnTo>
                <a:lnTo>
                  <a:pt x="7327" y="2014"/>
                </a:lnTo>
                <a:lnTo>
                  <a:pt x="7325" y="1970"/>
                </a:lnTo>
                <a:lnTo>
                  <a:pt x="7323" y="1926"/>
                </a:lnTo>
                <a:lnTo>
                  <a:pt x="7320" y="1883"/>
                </a:lnTo>
                <a:lnTo>
                  <a:pt x="7316" y="1840"/>
                </a:lnTo>
                <a:lnTo>
                  <a:pt x="7310" y="1797"/>
                </a:lnTo>
                <a:lnTo>
                  <a:pt x="7304" y="1757"/>
                </a:lnTo>
                <a:lnTo>
                  <a:pt x="7297" y="1715"/>
                </a:lnTo>
                <a:lnTo>
                  <a:pt x="7289" y="1674"/>
                </a:lnTo>
                <a:lnTo>
                  <a:pt x="7281" y="1635"/>
                </a:lnTo>
                <a:lnTo>
                  <a:pt x="7271" y="1596"/>
                </a:lnTo>
                <a:lnTo>
                  <a:pt x="7260" y="1557"/>
                </a:lnTo>
                <a:lnTo>
                  <a:pt x="7249" y="1519"/>
                </a:lnTo>
                <a:lnTo>
                  <a:pt x="7236" y="1482"/>
                </a:lnTo>
                <a:lnTo>
                  <a:pt x="7223" y="1445"/>
                </a:lnTo>
                <a:lnTo>
                  <a:pt x="7208" y="1409"/>
                </a:lnTo>
                <a:lnTo>
                  <a:pt x="7193" y="1373"/>
                </a:lnTo>
                <a:lnTo>
                  <a:pt x="7177" y="1338"/>
                </a:lnTo>
                <a:lnTo>
                  <a:pt x="7159" y="1304"/>
                </a:lnTo>
                <a:lnTo>
                  <a:pt x="7141" y="1269"/>
                </a:lnTo>
                <a:lnTo>
                  <a:pt x="7122" y="1236"/>
                </a:lnTo>
                <a:lnTo>
                  <a:pt x="7102" y="1203"/>
                </a:lnTo>
                <a:lnTo>
                  <a:pt x="7082" y="1172"/>
                </a:lnTo>
                <a:lnTo>
                  <a:pt x="7060" y="1139"/>
                </a:lnTo>
                <a:lnTo>
                  <a:pt x="7036" y="1108"/>
                </a:lnTo>
                <a:lnTo>
                  <a:pt x="7013" y="1078"/>
                </a:lnTo>
                <a:lnTo>
                  <a:pt x="6988" y="1048"/>
                </a:lnTo>
                <a:lnTo>
                  <a:pt x="6962" y="1019"/>
                </a:lnTo>
                <a:lnTo>
                  <a:pt x="6935" y="990"/>
                </a:lnTo>
                <a:lnTo>
                  <a:pt x="6909" y="962"/>
                </a:lnTo>
                <a:lnTo>
                  <a:pt x="6880" y="934"/>
                </a:lnTo>
                <a:lnTo>
                  <a:pt x="6851" y="907"/>
                </a:lnTo>
                <a:lnTo>
                  <a:pt x="6821" y="881"/>
                </a:lnTo>
                <a:lnTo>
                  <a:pt x="6789" y="855"/>
                </a:lnTo>
                <a:lnTo>
                  <a:pt x="6758" y="831"/>
                </a:lnTo>
                <a:lnTo>
                  <a:pt x="6726" y="807"/>
                </a:lnTo>
                <a:lnTo>
                  <a:pt x="6693" y="783"/>
                </a:lnTo>
                <a:lnTo>
                  <a:pt x="6659" y="761"/>
                </a:lnTo>
                <a:lnTo>
                  <a:pt x="6626" y="741"/>
                </a:lnTo>
                <a:lnTo>
                  <a:pt x="6591" y="720"/>
                </a:lnTo>
                <a:lnTo>
                  <a:pt x="6555" y="700"/>
                </a:lnTo>
                <a:lnTo>
                  <a:pt x="6519" y="681"/>
                </a:lnTo>
                <a:lnTo>
                  <a:pt x="6482" y="664"/>
                </a:lnTo>
                <a:lnTo>
                  <a:pt x="6445" y="647"/>
                </a:lnTo>
                <a:lnTo>
                  <a:pt x="6407" y="630"/>
                </a:lnTo>
                <a:lnTo>
                  <a:pt x="6368" y="614"/>
                </a:lnTo>
                <a:lnTo>
                  <a:pt x="6329" y="600"/>
                </a:lnTo>
                <a:lnTo>
                  <a:pt x="6288" y="586"/>
                </a:lnTo>
                <a:lnTo>
                  <a:pt x="6248" y="574"/>
                </a:lnTo>
                <a:lnTo>
                  <a:pt x="6206" y="561"/>
                </a:lnTo>
                <a:lnTo>
                  <a:pt x="6164" y="549"/>
                </a:lnTo>
                <a:lnTo>
                  <a:pt x="6121" y="539"/>
                </a:lnTo>
                <a:lnTo>
                  <a:pt x="6078" y="530"/>
                </a:lnTo>
                <a:lnTo>
                  <a:pt x="6034" y="520"/>
                </a:lnTo>
                <a:lnTo>
                  <a:pt x="5989" y="513"/>
                </a:lnTo>
                <a:lnTo>
                  <a:pt x="5944" y="505"/>
                </a:lnTo>
                <a:lnTo>
                  <a:pt x="5897" y="500"/>
                </a:lnTo>
                <a:lnTo>
                  <a:pt x="5851" y="494"/>
                </a:lnTo>
                <a:lnTo>
                  <a:pt x="5804" y="489"/>
                </a:lnTo>
                <a:lnTo>
                  <a:pt x="5756" y="486"/>
                </a:lnTo>
                <a:lnTo>
                  <a:pt x="5707" y="483"/>
                </a:lnTo>
                <a:lnTo>
                  <a:pt x="5659" y="481"/>
                </a:lnTo>
                <a:lnTo>
                  <a:pt x="5608" y="480"/>
                </a:lnTo>
                <a:lnTo>
                  <a:pt x="5558" y="479"/>
                </a:lnTo>
                <a:lnTo>
                  <a:pt x="5535" y="479"/>
                </a:lnTo>
                <a:lnTo>
                  <a:pt x="5510" y="480"/>
                </a:lnTo>
                <a:lnTo>
                  <a:pt x="5486" y="481"/>
                </a:lnTo>
                <a:lnTo>
                  <a:pt x="5459" y="482"/>
                </a:lnTo>
                <a:lnTo>
                  <a:pt x="5428" y="483"/>
                </a:lnTo>
                <a:lnTo>
                  <a:pt x="5391" y="486"/>
                </a:lnTo>
                <a:lnTo>
                  <a:pt x="5347" y="488"/>
                </a:lnTo>
                <a:lnTo>
                  <a:pt x="5297" y="490"/>
                </a:lnTo>
                <a:lnTo>
                  <a:pt x="5294" y="4136"/>
                </a:lnTo>
                <a:lnTo>
                  <a:pt x="4751" y="4136"/>
                </a:lnTo>
                <a:lnTo>
                  <a:pt x="4751" y="0"/>
                </a:lnTo>
                <a:lnTo>
                  <a:pt x="5461" y="0"/>
                </a:lnTo>
                <a:lnTo>
                  <a:pt x="5521" y="0"/>
                </a:lnTo>
                <a:lnTo>
                  <a:pt x="5579" y="0"/>
                </a:lnTo>
                <a:lnTo>
                  <a:pt x="5635" y="3"/>
                </a:lnTo>
                <a:lnTo>
                  <a:pt x="5692" y="4"/>
                </a:lnTo>
                <a:lnTo>
                  <a:pt x="5747" y="7"/>
                </a:lnTo>
                <a:lnTo>
                  <a:pt x="5800" y="10"/>
                </a:lnTo>
                <a:lnTo>
                  <a:pt x="5853" y="13"/>
                </a:lnTo>
                <a:lnTo>
                  <a:pt x="5906" y="18"/>
                </a:lnTo>
                <a:lnTo>
                  <a:pt x="5955" y="22"/>
                </a:lnTo>
                <a:lnTo>
                  <a:pt x="6005" y="28"/>
                </a:lnTo>
                <a:lnTo>
                  <a:pt x="6054" y="34"/>
                </a:lnTo>
                <a:lnTo>
                  <a:pt x="6102" y="40"/>
                </a:lnTo>
                <a:lnTo>
                  <a:pt x="6148" y="48"/>
                </a:lnTo>
                <a:lnTo>
                  <a:pt x="6193" y="55"/>
                </a:lnTo>
                <a:lnTo>
                  <a:pt x="6237" y="63"/>
                </a:lnTo>
                <a:lnTo>
                  <a:pt x="6281" y="72"/>
                </a:lnTo>
                <a:lnTo>
                  <a:pt x="6323" y="81"/>
                </a:lnTo>
                <a:lnTo>
                  <a:pt x="6365" y="91"/>
                </a:lnTo>
                <a:lnTo>
                  <a:pt x="6407" y="101"/>
                </a:lnTo>
                <a:lnTo>
                  <a:pt x="6447" y="113"/>
                </a:lnTo>
                <a:lnTo>
                  <a:pt x="6487" y="124"/>
                </a:lnTo>
                <a:lnTo>
                  <a:pt x="6525" y="137"/>
                </a:lnTo>
                <a:lnTo>
                  <a:pt x="6563" y="150"/>
                </a:lnTo>
                <a:lnTo>
                  <a:pt x="6600" y="162"/>
                </a:lnTo>
                <a:lnTo>
                  <a:pt x="6636" y="176"/>
                </a:lnTo>
                <a:lnTo>
                  <a:pt x="6672" y="191"/>
                </a:lnTo>
                <a:lnTo>
                  <a:pt x="6707" y="206"/>
                </a:lnTo>
                <a:lnTo>
                  <a:pt x="6742" y="223"/>
                </a:lnTo>
                <a:lnTo>
                  <a:pt x="6774" y="239"/>
                </a:lnTo>
                <a:lnTo>
                  <a:pt x="6808" y="256"/>
                </a:lnTo>
                <a:lnTo>
                  <a:pt x="6839" y="274"/>
                </a:lnTo>
                <a:lnTo>
                  <a:pt x="6870" y="292"/>
                </a:lnTo>
                <a:lnTo>
                  <a:pt x="6932" y="329"/>
                </a:lnTo>
                <a:lnTo>
                  <a:pt x="6991" y="369"/>
                </a:lnTo>
                <a:lnTo>
                  <a:pt x="7049" y="409"/>
                </a:lnTo>
                <a:lnTo>
                  <a:pt x="7106" y="451"/>
                </a:lnTo>
                <a:lnTo>
                  <a:pt x="7159" y="495"/>
                </a:lnTo>
                <a:lnTo>
                  <a:pt x="7211" y="539"/>
                </a:lnTo>
                <a:lnTo>
                  <a:pt x="7262" y="584"/>
                </a:lnTo>
                <a:lnTo>
                  <a:pt x="7310" y="630"/>
                </a:lnTo>
                <a:lnTo>
                  <a:pt x="7356" y="678"/>
                </a:lnTo>
                <a:lnTo>
                  <a:pt x="7402" y="727"/>
                </a:lnTo>
                <a:lnTo>
                  <a:pt x="7445" y="776"/>
                </a:lnTo>
                <a:lnTo>
                  <a:pt x="7485" y="829"/>
                </a:lnTo>
                <a:lnTo>
                  <a:pt x="7525" y="881"/>
                </a:lnTo>
                <a:lnTo>
                  <a:pt x="7562" y="934"/>
                </a:lnTo>
                <a:lnTo>
                  <a:pt x="7596" y="990"/>
                </a:lnTo>
                <a:lnTo>
                  <a:pt x="7630" y="1045"/>
                </a:lnTo>
                <a:lnTo>
                  <a:pt x="7661" y="1102"/>
                </a:lnTo>
                <a:lnTo>
                  <a:pt x="7692" y="1160"/>
                </a:lnTo>
                <a:lnTo>
                  <a:pt x="7719" y="1219"/>
                </a:lnTo>
                <a:lnTo>
                  <a:pt x="7745" y="1279"/>
                </a:lnTo>
                <a:lnTo>
                  <a:pt x="7768" y="1340"/>
                </a:lnTo>
                <a:lnTo>
                  <a:pt x="7789" y="1402"/>
                </a:lnTo>
                <a:lnTo>
                  <a:pt x="7809" y="1463"/>
                </a:lnTo>
                <a:lnTo>
                  <a:pt x="7826" y="1527"/>
                </a:lnTo>
                <a:lnTo>
                  <a:pt x="7841" y="1592"/>
                </a:lnTo>
                <a:lnTo>
                  <a:pt x="7854" y="1657"/>
                </a:lnTo>
                <a:lnTo>
                  <a:pt x="7865" y="1723"/>
                </a:lnTo>
                <a:lnTo>
                  <a:pt x="7875" y="1789"/>
                </a:lnTo>
                <a:lnTo>
                  <a:pt x="7882" y="1857"/>
                </a:lnTo>
                <a:lnTo>
                  <a:pt x="7886" y="1926"/>
                </a:lnTo>
                <a:lnTo>
                  <a:pt x="7890" y="1995"/>
                </a:lnTo>
                <a:lnTo>
                  <a:pt x="7891" y="2066"/>
                </a:lnTo>
                <a:lnTo>
                  <a:pt x="7890" y="2137"/>
                </a:lnTo>
                <a:lnTo>
                  <a:pt x="7886" y="2206"/>
                </a:lnTo>
                <a:lnTo>
                  <a:pt x="7882" y="2274"/>
                </a:lnTo>
                <a:lnTo>
                  <a:pt x="7874" y="2342"/>
                </a:lnTo>
                <a:lnTo>
                  <a:pt x="7864" y="2409"/>
                </a:lnTo>
                <a:lnTo>
                  <a:pt x="7853" y="2476"/>
                </a:lnTo>
                <a:lnTo>
                  <a:pt x="7839" y="2541"/>
                </a:lnTo>
                <a:lnTo>
                  <a:pt x="7823" y="2606"/>
                </a:lnTo>
                <a:lnTo>
                  <a:pt x="7804" y="2671"/>
                </a:lnTo>
                <a:lnTo>
                  <a:pt x="7784" y="2733"/>
                </a:lnTo>
                <a:lnTo>
                  <a:pt x="7762" y="2796"/>
                </a:lnTo>
                <a:lnTo>
                  <a:pt x="7737" y="2857"/>
                </a:lnTo>
                <a:lnTo>
                  <a:pt x="7710" y="2919"/>
                </a:lnTo>
                <a:lnTo>
                  <a:pt x="7682" y="2979"/>
                </a:lnTo>
                <a:lnTo>
                  <a:pt x="7651" y="3038"/>
                </a:lnTo>
                <a:lnTo>
                  <a:pt x="7617" y="3096"/>
                </a:lnTo>
                <a:lnTo>
                  <a:pt x="7583" y="3154"/>
                </a:lnTo>
                <a:lnTo>
                  <a:pt x="7545" y="3211"/>
                </a:lnTo>
                <a:lnTo>
                  <a:pt x="7507" y="3265"/>
                </a:lnTo>
                <a:lnTo>
                  <a:pt x="7467" y="3318"/>
                </a:lnTo>
                <a:lnTo>
                  <a:pt x="7424" y="3372"/>
                </a:lnTo>
                <a:lnTo>
                  <a:pt x="7380" y="3423"/>
                </a:lnTo>
                <a:lnTo>
                  <a:pt x="7334" y="3472"/>
                </a:lnTo>
                <a:lnTo>
                  <a:pt x="7287" y="3520"/>
                </a:lnTo>
                <a:lnTo>
                  <a:pt x="7237" y="3567"/>
                </a:lnTo>
                <a:lnTo>
                  <a:pt x="7186" y="3613"/>
                </a:lnTo>
                <a:lnTo>
                  <a:pt x="7133" y="3658"/>
                </a:lnTo>
                <a:lnTo>
                  <a:pt x="7078" y="3701"/>
                </a:lnTo>
                <a:lnTo>
                  <a:pt x="7021" y="3742"/>
                </a:lnTo>
                <a:lnTo>
                  <a:pt x="6963" y="3783"/>
                </a:lnTo>
                <a:lnTo>
                  <a:pt x="6903" y="3822"/>
                </a:lnTo>
                <a:lnTo>
                  <a:pt x="6840" y="3859"/>
                </a:lnTo>
                <a:lnTo>
                  <a:pt x="6811" y="3877"/>
                </a:lnTo>
                <a:lnTo>
                  <a:pt x="6781" y="3893"/>
                </a:lnTo>
                <a:lnTo>
                  <a:pt x="6751" y="3908"/>
                </a:lnTo>
                <a:lnTo>
                  <a:pt x="6719" y="3923"/>
                </a:lnTo>
                <a:lnTo>
                  <a:pt x="6686" y="3938"/>
                </a:lnTo>
                <a:lnTo>
                  <a:pt x="6654" y="3952"/>
                </a:lnTo>
                <a:lnTo>
                  <a:pt x="6619" y="3966"/>
                </a:lnTo>
                <a:lnTo>
                  <a:pt x="6584" y="3979"/>
                </a:lnTo>
                <a:lnTo>
                  <a:pt x="6549" y="3991"/>
                </a:lnTo>
                <a:lnTo>
                  <a:pt x="6512" y="4004"/>
                </a:lnTo>
                <a:lnTo>
                  <a:pt x="6475" y="4016"/>
                </a:lnTo>
                <a:lnTo>
                  <a:pt x="6437" y="4026"/>
                </a:lnTo>
                <a:lnTo>
                  <a:pt x="6398" y="4037"/>
                </a:lnTo>
                <a:lnTo>
                  <a:pt x="6359" y="4047"/>
                </a:lnTo>
                <a:lnTo>
                  <a:pt x="6318" y="4056"/>
                </a:lnTo>
                <a:lnTo>
                  <a:pt x="6277" y="4065"/>
                </a:lnTo>
                <a:lnTo>
                  <a:pt x="6235" y="4075"/>
                </a:lnTo>
                <a:lnTo>
                  <a:pt x="6192" y="4083"/>
                </a:lnTo>
                <a:lnTo>
                  <a:pt x="6149" y="4090"/>
                </a:lnTo>
                <a:lnTo>
                  <a:pt x="6105" y="4097"/>
                </a:lnTo>
                <a:lnTo>
                  <a:pt x="6061" y="4104"/>
                </a:lnTo>
                <a:lnTo>
                  <a:pt x="6016" y="4110"/>
                </a:lnTo>
                <a:lnTo>
                  <a:pt x="5971" y="4114"/>
                </a:lnTo>
                <a:lnTo>
                  <a:pt x="5924" y="4119"/>
                </a:lnTo>
                <a:lnTo>
                  <a:pt x="5877" y="4123"/>
                </a:lnTo>
                <a:lnTo>
                  <a:pt x="5829" y="4127"/>
                </a:lnTo>
                <a:lnTo>
                  <a:pt x="5782" y="4130"/>
                </a:lnTo>
                <a:lnTo>
                  <a:pt x="5733" y="4133"/>
                </a:lnTo>
                <a:lnTo>
                  <a:pt x="5633" y="4136"/>
                </a:lnTo>
                <a:lnTo>
                  <a:pt x="5531" y="4136"/>
                </a:lnTo>
                <a:lnTo>
                  <a:pt x="5485" y="4136"/>
                </a:lnTo>
                <a:lnTo>
                  <a:pt x="5485" y="3633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 err="1" smtClean="0"/>
              <a:t>Textmasterformate</a:t>
            </a:r>
            <a:r>
              <a:rPr lang="en-GB" noProof="0" dirty="0" smtClean="0"/>
              <a:t> </a:t>
            </a:r>
            <a:r>
              <a:rPr lang="en-GB" noProof="0" dirty="0" err="1" smtClean="0"/>
              <a:t>durch</a:t>
            </a:r>
            <a:r>
              <a:rPr lang="en-GB" noProof="0" dirty="0" smtClean="0"/>
              <a:t> </a:t>
            </a:r>
            <a:r>
              <a:rPr lang="en-GB" noProof="0" dirty="0" err="1" smtClean="0"/>
              <a:t>Klicken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57158" y="32109"/>
            <a:ext cx="914400" cy="500066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noProof="0" smtClean="0"/>
              <a:t>I.</a:t>
            </a:r>
            <a:endParaRPr lang="en-GB" noProof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14348" y="33099"/>
            <a:ext cx="8072494" cy="500051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noProof="0" smtClean="0"/>
              <a:t>Chapter</a:t>
            </a:r>
            <a:endParaRPr lang="en-GB" noProof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14348" y="393258"/>
            <a:ext cx="642942" cy="571492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GB" noProof="0" dirty="0" smtClean="0"/>
              <a:t>1)</a:t>
            </a:r>
            <a:endParaRPr lang="en-GB" noProof="0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57290" y="346012"/>
            <a:ext cx="7429552" cy="642942"/>
          </a:xfrm>
        </p:spPr>
        <p:txBody>
          <a:bodyPr>
            <a:normAutofit/>
          </a:bodyPr>
          <a:lstStyle>
            <a:lvl1pPr>
              <a:buFontTx/>
              <a:buNone/>
              <a:defRPr sz="3200"/>
            </a:lvl1pPr>
          </a:lstStyle>
          <a:p>
            <a:pPr lvl="0"/>
            <a:r>
              <a:rPr lang="en-GB" noProof="0" smtClean="0"/>
              <a:t>Subchapter</a:t>
            </a:r>
            <a:endParaRPr lang="en-GB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158" y="1041148"/>
            <a:ext cx="4071966" cy="50850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smtClean="0"/>
              <a:t>Textmasterformate durch Klicken bearbeiten</a:t>
            </a:r>
          </a:p>
          <a:p>
            <a:pPr lvl="1"/>
            <a:r>
              <a:rPr lang="en-GB" noProof="0" smtClean="0"/>
              <a:t>Zweite Ebene</a:t>
            </a:r>
          </a:p>
          <a:p>
            <a:pPr lvl="2"/>
            <a:r>
              <a:rPr lang="en-GB" noProof="0" smtClean="0"/>
              <a:t>Dritte Ebene</a:t>
            </a:r>
          </a:p>
          <a:p>
            <a:pPr lvl="3"/>
            <a:r>
              <a:rPr lang="en-GB" noProof="0" smtClean="0"/>
              <a:t>Vierte Ebene</a:t>
            </a:r>
          </a:p>
          <a:p>
            <a:pPr lvl="4"/>
            <a:r>
              <a:rPr lang="en-GB" noProof="0" smtClean="0"/>
              <a:t>Fünfte Ebene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1148"/>
            <a:ext cx="4138642" cy="508501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smtClean="0"/>
              <a:t>Textmasterformate durch Klicken bearbeiten</a:t>
            </a:r>
          </a:p>
          <a:p>
            <a:pPr lvl="1"/>
            <a:r>
              <a:rPr lang="en-GB" noProof="0" smtClean="0"/>
              <a:t>Zweite Ebene</a:t>
            </a:r>
          </a:p>
          <a:p>
            <a:pPr lvl="2"/>
            <a:r>
              <a:rPr lang="en-GB" noProof="0" smtClean="0"/>
              <a:t>Dritte Ebene</a:t>
            </a:r>
          </a:p>
          <a:p>
            <a:pPr lvl="3"/>
            <a:r>
              <a:rPr lang="en-GB" noProof="0" smtClean="0"/>
              <a:t>Vierte Ebene</a:t>
            </a:r>
          </a:p>
          <a:p>
            <a:pPr lvl="4"/>
            <a:r>
              <a:rPr lang="en-GB" noProof="0" smtClean="0"/>
              <a:t>Fünfte Ebene</a:t>
            </a:r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noProof="0" smtClean="0"/>
              <a:t>Textmasterformate durch Klicken bearbeiten</a:t>
            </a:r>
          </a:p>
          <a:p>
            <a:pPr lvl="1"/>
            <a:r>
              <a:rPr lang="en-GB" noProof="0" smtClean="0"/>
              <a:t>Zweite Ebene</a:t>
            </a:r>
          </a:p>
          <a:p>
            <a:pPr lvl="2"/>
            <a:r>
              <a:rPr lang="en-GB" noProof="0" smtClean="0"/>
              <a:t>Dritte Ebene</a:t>
            </a:r>
          </a:p>
          <a:p>
            <a:pPr lvl="3"/>
            <a:r>
              <a:rPr lang="en-GB" noProof="0" smtClean="0"/>
              <a:t>Vierte Ebene</a:t>
            </a:r>
          </a:p>
          <a:p>
            <a:pPr lvl="4"/>
            <a:r>
              <a:rPr lang="en-GB" noProof="0" smtClean="0"/>
              <a:t>Fünfte Ebene</a:t>
            </a:r>
            <a:endParaRPr lang="en-GB" noProof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393700" y="6245225"/>
            <a:ext cx="608965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Stefan Auer</a:t>
            </a:r>
            <a:endParaRPr lang="de-DE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-1588" y="0"/>
            <a:ext cx="9145588" cy="6859588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371504" y="894285"/>
            <a:ext cx="8377238" cy="0"/>
          </a:xfrm>
          <a:prstGeom prst="line">
            <a:avLst/>
          </a:prstGeom>
          <a:noFill/>
          <a:ln w="3810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de-DE"/>
          </a:p>
        </p:txBody>
      </p:sp>
      <p:sp>
        <p:nvSpPr>
          <p:cNvPr id="10" name="Gerade Verbindung 9"/>
          <p:cNvSpPr>
            <a:spLocks noChangeShapeType="1"/>
          </p:cNvSpPr>
          <p:nvPr/>
        </p:nvSpPr>
        <p:spPr bwMode="auto">
          <a:xfrm flipH="1">
            <a:off x="390525" y="6137275"/>
            <a:ext cx="6777038" cy="0"/>
          </a:xfrm>
          <a:prstGeom prst="line">
            <a:avLst/>
          </a:prstGeom>
          <a:noFill/>
          <a:ln w="57150" cap="flat" cmpd="sng" algn="ctr">
            <a:solidFill>
              <a:srgbClr val="4D4D4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de-DE"/>
          </a:p>
        </p:txBody>
      </p:sp>
      <p:sp>
        <p:nvSpPr>
          <p:cNvPr id="11" name="Textfeld 10"/>
          <p:cNvSpPr txBox="1">
            <a:spLocks noChangeArrowheads="1"/>
          </p:cNvSpPr>
          <p:nvPr/>
        </p:nvSpPr>
        <p:spPr bwMode="auto">
          <a:xfrm>
            <a:off x="7026191" y="6478588"/>
            <a:ext cx="1920560" cy="23083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None/>
            </a:pPr>
            <a:r>
              <a:rPr lang="de-DE" sz="900" b="0" dirty="0" err="1">
                <a:solidFill>
                  <a:schemeClr val="bg2">
                    <a:alpha val="100000"/>
                  </a:schemeClr>
                </a:solidFill>
                <a:effectLst/>
                <a:latin typeface="Tahoma"/>
              </a:rPr>
              <a:t>computer</a:t>
            </a:r>
            <a:r>
              <a:rPr lang="de-DE" sz="900" b="0" dirty="0">
                <a:solidFill>
                  <a:schemeClr val="bg2">
                    <a:alpha val="100000"/>
                  </a:schemeClr>
                </a:solidFill>
                <a:effectLst/>
                <a:latin typeface="Tahoma"/>
              </a:rPr>
              <a:t> </a:t>
            </a:r>
            <a:r>
              <a:rPr lang="de-DE" sz="900" b="0" dirty="0" err="1">
                <a:solidFill>
                  <a:schemeClr val="bg2">
                    <a:alpha val="100000"/>
                  </a:schemeClr>
                </a:solidFill>
                <a:effectLst/>
                <a:latin typeface="Tahoma"/>
              </a:rPr>
              <a:t>graphics</a:t>
            </a:r>
            <a:r>
              <a:rPr lang="de-DE" sz="900" b="0" dirty="0">
                <a:solidFill>
                  <a:schemeClr val="bg2">
                    <a:alpha val="100000"/>
                  </a:schemeClr>
                </a:solidFill>
                <a:effectLst/>
                <a:latin typeface="Tahoma"/>
              </a:rPr>
              <a:t> &amp; </a:t>
            </a:r>
            <a:r>
              <a:rPr lang="de-DE" sz="900" b="0" dirty="0" err="1">
                <a:solidFill>
                  <a:schemeClr val="bg2">
                    <a:alpha val="100000"/>
                  </a:schemeClr>
                </a:solidFill>
                <a:effectLst/>
                <a:latin typeface="Tahoma"/>
              </a:rPr>
              <a:t>visualization</a:t>
            </a:r>
            <a:endParaRPr lang="de-DE" sz="900" b="0" dirty="0">
              <a:solidFill>
                <a:schemeClr val="bg2">
                  <a:alpha val="100000"/>
                </a:schemeClr>
              </a:solidFill>
              <a:effectLst/>
              <a:latin typeface="Tahoma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7158" y="63374"/>
            <a:ext cx="8429684" cy="8652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noProof="0" dirty="0" err="1" smtClean="0"/>
              <a:t>Titelmasterformat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durch</a:t>
            </a:r>
            <a:r>
              <a:rPr lang="en-GB" noProof="0" dirty="0" smtClean="0"/>
              <a:t> </a:t>
            </a:r>
            <a:r>
              <a:rPr lang="en-GB" noProof="0" dirty="0" err="1" smtClean="0"/>
              <a:t>Klicken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158" y="1077362"/>
            <a:ext cx="8443914" cy="5051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 err="1" smtClean="0"/>
              <a:t>Textmasterformate</a:t>
            </a:r>
            <a:r>
              <a:rPr lang="en-GB" noProof="0" dirty="0" smtClean="0"/>
              <a:t> </a:t>
            </a:r>
            <a:r>
              <a:rPr lang="en-GB" noProof="0" dirty="0" err="1" smtClean="0"/>
              <a:t>durch</a:t>
            </a:r>
            <a:r>
              <a:rPr lang="en-GB" noProof="0" dirty="0" smtClean="0"/>
              <a:t> </a:t>
            </a:r>
            <a:r>
              <a:rPr lang="en-GB" noProof="0" dirty="0" err="1" smtClean="0"/>
              <a:t>Klicken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/>
          </a:p>
        </p:txBody>
      </p:sp>
      <p:sp>
        <p:nvSpPr>
          <p:cNvPr id="13" name="Rechteck 12"/>
          <p:cNvSpPr/>
          <p:nvPr/>
        </p:nvSpPr>
        <p:spPr>
          <a:xfrm>
            <a:off x="357158" y="6143644"/>
            <a:ext cx="671517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Realtime particle based fluid simulation – 10.4.2008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Stefan Auer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5893" name="Freeform 5"/>
          <p:cNvSpPr>
            <a:spLocks noEditPoints="1"/>
          </p:cNvSpPr>
          <p:nvPr/>
        </p:nvSpPr>
        <p:spPr bwMode="auto">
          <a:xfrm>
            <a:off x="7151688" y="5938838"/>
            <a:ext cx="1023938" cy="549275"/>
          </a:xfrm>
          <a:custGeom>
            <a:avLst/>
            <a:gdLst/>
            <a:ahLst/>
            <a:cxnLst>
              <a:cxn ang="0">
                <a:pos x="712" y="4249"/>
              </a:cxn>
              <a:cxn ang="0">
                <a:pos x="816" y="4504"/>
              </a:cxn>
              <a:cxn ang="0">
                <a:pos x="996" y="4679"/>
              </a:cxn>
              <a:cxn ang="0">
                <a:pos x="1261" y="4783"/>
              </a:cxn>
              <a:cxn ang="0">
                <a:pos x="1458" y="5464"/>
              </a:cxn>
              <a:cxn ang="0">
                <a:pos x="902" y="5379"/>
              </a:cxn>
              <a:cxn ang="0">
                <a:pos x="479" y="5177"/>
              </a:cxn>
              <a:cxn ang="0">
                <a:pos x="189" y="4861"/>
              </a:cxn>
              <a:cxn ang="0">
                <a:pos x="32" y="4428"/>
              </a:cxn>
              <a:cxn ang="0">
                <a:pos x="5708" y="3798"/>
              </a:cxn>
              <a:cxn ang="0">
                <a:pos x="5625" y="4403"/>
              </a:cxn>
              <a:cxn ang="0">
                <a:pos x="5397" y="4895"/>
              </a:cxn>
              <a:cxn ang="0">
                <a:pos x="5033" y="5265"/>
              </a:cxn>
              <a:cxn ang="0">
                <a:pos x="4566" y="5479"/>
              </a:cxn>
              <a:cxn ang="0">
                <a:pos x="4003" y="5534"/>
              </a:cxn>
              <a:cxn ang="0">
                <a:pos x="3469" y="5430"/>
              </a:cxn>
              <a:cxn ang="0">
                <a:pos x="3035" y="5167"/>
              </a:cxn>
              <a:cxn ang="0">
                <a:pos x="2710" y="4756"/>
              </a:cxn>
              <a:cxn ang="0">
                <a:pos x="2527" y="4229"/>
              </a:cxn>
              <a:cxn ang="0">
                <a:pos x="3161" y="3868"/>
              </a:cxn>
              <a:cxn ang="0">
                <a:pos x="3205" y="4205"/>
              </a:cxn>
              <a:cxn ang="0">
                <a:pos x="3337" y="4487"/>
              </a:cxn>
              <a:cxn ang="0">
                <a:pos x="3549" y="4708"/>
              </a:cxn>
              <a:cxn ang="0">
                <a:pos x="3814" y="4840"/>
              </a:cxn>
              <a:cxn ang="0">
                <a:pos x="4126" y="4880"/>
              </a:cxn>
              <a:cxn ang="0">
                <a:pos x="4433" y="4826"/>
              </a:cxn>
              <a:cxn ang="0">
                <a:pos x="4689" y="4679"/>
              </a:cxn>
              <a:cxn ang="0">
                <a:pos x="4889" y="4447"/>
              </a:cxn>
              <a:cxn ang="0">
                <a:pos x="5004" y="4157"/>
              </a:cxn>
              <a:cxn ang="0">
                <a:pos x="5288" y="3721"/>
              </a:cxn>
              <a:cxn ang="0">
                <a:pos x="5050" y="1378"/>
              </a:cxn>
              <a:cxn ang="0">
                <a:pos x="5178" y="858"/>
              </a:cxn>
              <a:cxn ang="0">
                <a:pos x="5439" y="444"/>
              </a:cxn>
              <a:cxn ang="0">
                <a:pos x="5812" y="156"/>
              </a:cxn>
              <a:cxn ang="0">
                <a:pos x="6277" y="16"/>
              </a:cxn>
              <a:cxn ang="0">
                <a:pos x="6819" y="28"/>
              </a:cxn>
              <a:cxn ang="0">
                <a:pos x="7311" y="230"/>
              </a:cxn>
              <a:cxn ang="0">
                <a:pos x="7706" y="543"/>
              </a:cxn>
              <a:cxn ang="0">
                <a:pos x="8120" y="184"/>
              </a:cxn>
              <a:cxn ang="0">
                <a:pos x="8620" y="15"/>
              </a:cxn>
              <a:cxn ang="0">
                <a:pos x="9153" y="28"/>
              </a:cxn>
              <a:cxn ang="0">
                <a:pos x="9603" y="192"/>
              </a:cxn>
              <a:cxn ang="0">
                <a:pos x="9962" y="503"/>
              </a:cxn>
              <a:cxn ang="0">
                <a:pos x="10203" y="933"/>
              </a:cxn>
              <a:cxn ang="0">
                <a:pos x="10312" y="1468"/>
              </a:cxn>
              <a:cxn ang="0">
                <a:pos x="9618" y="1253"/>
              </a:cxn>
              <a:cxn ang="0">
                <a:pos x="9394" y="863"/>
              </a:cxn>
              <a:cxn ang="0">
                <a:pos x="9163" y="712"/>
              </a:cxn>
              <a:cxn ang="0">
                <a:pos x="8701" y="659"/>
              </a:cxn>
              <a:cxn ang="0">
                <a:pos x="8397" y="765"/>
              </a:cxn>
              <a:cxn ang="0">
                <a:pos x="8154" y="1006"/>
              </a:cxn>
              <a:cxn ang="0">
                <a:pos x="8019" y="1431"/>
              </a:cxn>
              <a:cxn ang="0">
                <a:pos x="7290" y="1171"/>
              </a:cxn>
              <a:cxn ang="0">
                <a:pos x="7132" y="908"/>
              </a:cxn>
              <a:cxn ang="0">
                <a:pos x="6891" y="727"/>
              </a:cxn>
              <a:cxn ang="0">
                <a:pos x="6479" y="652"/>
              </a:cxn>
              <a:cxn ang="0">
                <a:pos x="6119" y="745"/>
              </a:cxn>
              <a:cxn ang="0">
                <a:pos x="5918" y="908"/>
              </a:cxn>
              <a:cxn ang="0">
                <a:pos x="5739" y="1253"/>
              </a:cxn>
            </a:cxnLst>
            <a:rect l="0" t="0" r="r" b="b"/>
            <a:pathLst>
              <a:path w="10318" h="5536">
                <a:moveTo>
                  <a:pt x="0" y="677"/>
                </a:moveTo>
                <a:lnTo>
                  <a:pt x="681" y="677"/>
                </a:lnTo>
                <a:lnTo>
                  <a:pt x="681" y="1681"/>
                </a:lnTo>
                <a:lnTo>
                  <a:pt x="1829" y="1681"/>
                </a:lnTo>
                <a:lnTo>
                  <a:pt x="1829" y="2321"/>
                </a:lnTo>
                <a:lnTo>
                  <a:pt x="681" y="2321"/>
                </a:lnTo>
                <a:lnTo>
                  <a:pt x="681" y="3943"/>
                </a:lnTo>
                <a:lnTo>
                  <a:pt x="682" y="3998"/>
                </a:lnTo>
                <a:lnTo>
                  <a:pt x="685" y="4052"/>
                </a:lnTo>
                <a:lnTo>
                  <a:pt x="689" y="4104"/>
                </a:lnTo>
                <a:lnTo>
                  <a:pt x="695" y="4155"/>
                </a:lnTo>
                <a:lnTo>
                  <a:pt x="703" y="4203"/>
                </a:lnTo>
                <a:lnTo>
                  <a:pt x="712" y="4249"/>
                </a:lnTo>
                <a:lnTo>
                  <a:pt x="717" y="4271"/>
                </a:lnTo>
                <a:lnTo>
                  <a:pt x="724" y="4293"/>
                </a:lnTo>
                <a:lnTo>
                  <a:pt x="730" y="4315"/>
                </a:lnTo>
                <a:lnTo>
                  <a:pt x="736" y="4336"/>
                </a:lnTo>
                <a:lnTo>
                  <a:pt x="744" y="4357"/>
                </a:lnTo>
                <a:lnTo>
                  <a:pt x="751" y="4377"/>
                </a:lnTo>
                <a:lnTo>
                  <a:pt x="760" y="4396"/>
                </a:lnTo>
                <a:lnTo>
                  <a:pt x="768" y="4416"/>
                </a:lnTo>
                <a:lnTo>
                  <a:pt x="776" y="4434"/>
                </a:lnTo>
                <a:lnTo>
                  <a:pt x="786" y="4453"/>
                </a:lnTo>
                <a:lnTo>
                  <a:pt x="795" y="4470"/>
                </a:lnTo>
                <a:lnTo>
                  <a:pt x="806" y="4487"/>
                </a:lnTo>
                <a:lnTo>
                  <a:pt x="816" y="4504"/>
                </a:lnTo>
                <a:lnTo>
                  <a:pt x="828" y="4520"/>
                </a:lnTo>
                <a:lnTo>
                  <a:pt x="838" y="4536"/>
                </a:lnTo>
                <a:lnTo>
                  <a:pt x="851" y="4551"/>
                </a:lnTo>
                <a:lnTo>
                  <a:pt x="864" y="4566"/>
                </a:lnTo>
                <a:lnTo>
                  <a:pt x="876" y="4581"/>
                </a:lnTo>
                <a:lnTo>
                  <a:pt x="889" y="4594"/>
                </a:lnTo>
                <a:lnTo>
                  <a:pt x="903" y="4607"/>
                </a:lnTo>
                <a:lnTo>
                  <a:pt x="917" y="4621"/>
                </a:lnTo>
                <a:lnTo>
                  <a:pt x="932" y="4633"/>
                </a:lnTo>
                <a:lnTo>
                  <a:pt x="947" y="4645"/>
                </a:lnTo>
                <a:lnTo>
                  <a:pt x="963" y="4657"/>
                </a:lnTo>
                <a:lnTo>
                  <a:pt x="979" y="4668"/>
                </a:lnTo>
                <a:lnTo>
                  <a:pt x="996" y="4679"/>
                </a:lnTo>
                <a:lnTo>
                  <a:pt x="1013" y="4690"/>
                </a:lnTo>
                <a:lnTo>
                  <a:pt x="1031" y="4699"/>
                </a:lnTo>
                <a:lnTo>
                  <a:pt x="1050" y="4710"/>
                </a:lnTo>
                <a:lnTo>
                  <a:pt x="1068" y="4718"/>
                </a:lnTo>
                <a:lnTo>
                  <a:pt x="1088" y="4728"/>
                </a:lnTo>
                <a:lnTo>
                  <a:pt x="1108" y="4736"/>
                </a:lnTo>
                <a:lnTo>
                  <a:pt x="1128" y="4745"/>
                </a:lnTo>
                <a:lnTo>
                  <a:pt x="1149" y="4752"/>
                </a:lnTo>
                <a:lnTo>
                  <a:pt x="1170" y="4759"/>
                </a:lnTo>
                <a:lnTo>
                  <a:pt x="1192" y="4766"/>
                </a:lnTo>
                <a:lnTo>
                  <a:pt x="1215" y="4772"/>
                </a:lnTo>
                <a:lnTo>
                  <a:pt x="1237" y="4778"/>
                </a:lnTo>
                <a:lnTo>
                  <a:pt x="1261" y="4783"/>
                </a:lnTo>
                <a:lnTo>
                  <a:pt x="1284" y="4789"/>
                </a:lnTo>
                <a:lnTo>
                  <a:pt x="1335" y="4798"/>
                </a:lnTo>
                <a:lnTo>
                  <a:pt x="1387" y="4805"/>
                </a:lnTo>
                <a:lnTo>
                  <a:pt x="1440" y="4811"/>
                </a:lnTo>
                <a:lnTo>
                  <a:pt x="1495" y="4815"/>
                </a:lnTo>
                <a:lnTo>
                  <a:pt x="1553" y="4817"/>
                </a:lnTo>
                <a:lnTo>
                  <a:pt x="1613" y="4818"/>
                </a:lnTo>
                <a:lnTo>
                  <a:pt x="1829" y="4818"/>
                </a:lnTo>
                <a:lnTo>
                  <a:pt x="1829" y="5466"/>
                </a:lnTo>
                <a:lnTo>
                  <a:pt x="1605" y="5466"/>
                </a:lnTo>
                <a:lnTo>
                  <a:pt x="1555" y="5466"/>
                </a:lnTo>
                <a:lnTo>
                  <a:pt x="1506" y="5465"/>
                </a:lnTo>
                <a:lnTo>
                  <a:pt x="1458" y="5464"/>
                </a:lnTo>
                <a:lnTo>
                  <a:pt x="1411" y="5460"/>
                </a:lnTo>
                <a:lnTo>
                  <a:pt x="1363" y="5457"/>
                </a:lnTo>
                <a:lnTo>
                  <a:pt x="1318" y="5454"/>
                </a:lnTo>
                <a:lnTo>
                  <a:pt x="1273" y="5449"/>
                </a:lnTo>
                <a:lnTo>
                  <a:pt x="1229" y="5445"/>
                </a:lnTo>
                <a:lnTo>
                  <a:pt x="1185" y="5438"/>
                </a:lnTo>
                <a:lnTo>
                  <a:pt x="1141" y="5432"/>
                </a:lnTo>
                <a:lnTo>
                  <a:pt x="1099" y="5425"/>
                </a:lnTo>
                <a:lnTo>
                  <a:pt x="1058" y="5416"/>
                </a:lnTo>
                <a:lnTo>
                  <a:pt x="1018" y="5408"/>
                </a:lnTo>
                <a:lnTo>
                  <a:pt x="978" y="5398"/>
                </a:lnTo>
                <a:lnTo>
                  <a:pt x="939" y="5389"/>
                </a:lnTo>
                <a:lnTo>
                  <a:pt x="902" y="5379"/>
                </a:lnTo>
                <a:lnTo>
                  <a:pt x="865" y="5367"/>
                </a:lnTo>
                <a:lnTo>
                  <a:pt x="828" y="5355"/>
                </a:lnTo>
                <a:lnTo>
                  <a:pt x="792" y="5342"/>
                </a:lnTo>
                <a:lnTo>
                  <a:pt x="757" y="5329"/>
                </a:lnTo>
                <a:lnTo>
                  <a:pt x="723" y="5315"/>
                </a:lnTo>
                <a:lnTo>
                  <a:pt x="690" y="5300"/>
                </a:lnTo>
                <a:lnTo>
                  <a:pt x="658" y="5284"/>
                </a:lnTo>
                <a:lnTo>
                  <a:pt x="625" y="5268"/>
                </a:lnTo>
                <a:lnTo>
                  <a:pt x="594" y="5252"/>
                </a:lnTo>
                <a:lnTo>
                  <a:pt x="564" y="5234"/>
                </a:lnTo>
                <a:lnTo>
                  <a:pt x="534" y="5216"/>
                </a:lnTo>
                <a:lnTo>
                  <a:pt x="506" y="5197"/>
                </a:lnTo>
                <a:lnTo>
                  <a:pt x="479" y="5177"/>
                </a:lnTo>
                <a:lnTo>
                  <a:pt x="451" y="5157"/>
                </a:lnTo>
                <a:lnTo>
                  <a:pt x="425" y="5136"/>
                </a:lnTo>
                <a:lnTo>
                  <a:pt x="400" y="5114"/>
                </a:lnTo>
                <a:lnTo>
                  <a:pt x="376" y="5092"/>
                </a:lnTo>
                <a:lnTo>
                  <a:pt x="351" y="5070"/>
                </a:lnTo>
                <a:lnTo>
                  <a:pt x="328" y="5046"/>
                </a:lnTo>
                <a:lnTo>
                  <a:pt x="306" y="5022"/>
                </a:lnTo>
                <a:lnTo>
                  <a:pt x="285" y="4996"/>
                </a:lnTo>
                <a:lnTo>
                  <a:pt x="264" y="4971"/>
                </a:lnTo>
                <a:lnTo>
                  <a:pt x="244" y="4944"/>
                </a:lnTo>
                <a:lnTo>
                  <a:pt x="225" y="4918"/>
                </a:lnTo>
                <a:lnTo>
                  <a:pt x="206" y="4889"/>
                </a:lnTo>
                <a:lnTo>
                  <a:pt x="189" y="4861"/>
                </a:lnTo>
                <a:lnTo>
                  <a:pt x="173" y="4832"/>
                </a:lnTo>
                <a:lnTo>
                  <a:pt x="156" y="4802"/>
                </a:lnTo>
                <a:lnTo>
                  <a:pt x="141" y="4771"/>
                </a:lnTo>
                <a:lnTo>
                  <a:pt x="126" y="4740"/>
                </a:lnTo>
                <a:lnTo>
                  <a:pt x="113" y="4708"/>
                </a:lnTo>
                <a:lnTo>
                  <a:pt x="100" y="4675"/>
                </a:lnTo>
                <a:lnTo>
                  <a:pt x="88" y="4642"/>
                </a:lnTo>
                <a:lnTo>
                  <a:pt x="77" y="4608"/>
                </a:lnTo>
                <a:lnTo>
                  <a:pt x="66" y="4573"/>
                </a:lnTo>
                <a:lnTo>
                  <a:pt x="56" y="4538"/>
                </a:lnTo>
                <a:lnTo>
                  <a:pt x="47" y="4501"/>
                </a:lnTo>
                <a:lnTo>
                  <a:pt x="39" y="4464"/>
                </a:lnTo>
                <a:lnTo>
                  <a:pt x="32" y="4428"/>
                </a:lnTo>
                <a:lnTo>
                  <a:pt x="25" y="4389"/>
                </a:lnTo>
                <a:lnTo>
                  <a:pt x="19" y="4350"/>
                </a:lnTo>
                <a:lnTo>
                  <a:pt x="14" y="4310"/>
                </a:lnTo>
                <a:lnTo>
                  <a:pt x="9" y="4270"/>
                </a:lnTo>
                <a:lnTo>
                  <a:pt x="6" y="4229"/>
                </a:lnTo>
                <a:lnTo>
                  <a:pt x="3" y="4187"/>
                </a:lnTo>
                <a:lnTo>
                  <a:pt x="1" y="4145"/>
                </a:lnTo>
                <a:lnTo>
                  <a:pt x="0" y="4102"/>
                </a:lnTo>
                <a:lnTo>
                  <a:pt x="0" y="4058"/>
                </a:lnTo>
                <a:lnTo>
                  <a:pt x="0" y="677"/>
                </a:lnTo>
                <a:close/>
                <a:moveTo>
                  <a:pt x="5709" y="3721"/>
                </a:moveTo>
                <a:lnTo>
                  <a:pt x="5709" y="3746"/>
                </a:lnTo>
                <a:lnTo>
                  <a:pt x="5708" y="3798"/>
                </a:lnTo>
                <a:lnTo>
                  <a:pt x="5707" y="3848"/>
                </a:lnTo>
                <a:lnTo>
                  <a:pt x="5705" y="3897"/>
                </a:lnTo>
                <a:lnTo>
                  <a:pt x="5702" y="3947"/>
                </a:lnTo>
                <a:lnTo>
                  <a:pt x="5699" y="3996"/>
                </a:lnTo>
                <a:lnTo>
                  <a:pt x="5693" y="4043"/>
                </a:lnTo>
                <a:lnTo>
                  <a:pt x="5688" y="4091"/>
                </a:lnTo>
                <a:lnTo>
                  <a:pt x="5682" y="4138"/>
                </a:lnTo>
                <a:lnTo>
                  <a:pt x="5674" y="4183"/>
                </a:lnTo>
                <a:lnTo>
                  <a:pt x="5666" y="4229"/>
                </a:lnTo>
                <a:lnTo>
                  <a:pt x="5657" y="4273"/>
                </a:lnTo>
                <a:lnTo>
                  <a:pt x="5647" y="4317"/>
                </a:lnTo>
                <a:lnTo>
                  <a:pt x="5637" y="4360"/>
                </a:lnTo>
                <a:lnTo>
                  <a:pt x="5625" y="4403"/>
                </a:lnTo>
                <a:lnTo>
                  <a:pt x="5612" y="4445"/>
                </a:lnTo>
                <a:lnTo>
                  <a:pt x="5600" y="4486"/>
                </a:lnTo>
                <a:lnTo>
                  <a:pt x="5585" y="4526"/>
                </a:lnTo>
                <a:lnTo>
                  <a:pt x="5570" y="4566"/>
                </a:lnTo>
                <a:lnTo>
                  <a:pt x="5555" y="4606"/>
                </a:lnTo>
                <a:lnTo>
                  <a:pt x="5538" y="4644"/>
                </a:lnTo>
                <a:lnTo>
                  <a:pt x="5520" y="4682"/>
                </a:lnTo>
                <a:lnTo>
                  <a:pt x="5502" y="4719"/>
                </a:lnTo>
                <a:lnTo>
                  <a:pt x="5482" y="4756"/>
                </a:lnTo>
                <a:lnTo>
                  <a:pt x="5462" y="4792"/>
                </a:lnTo>
                <a:lnTo>
                  <a:pt x="5441" y="4826"/>
                </a:lnTo>
                <a:lnTo>
                  <a:pt x="5420" y="4861"/>
                </a:lnTo>
                <a:lnTo>
                  <a:pt x="5397" y="4895"/>
                </a:lnTo>
                <a:lnTo>
                  <a:pt x="5374" y="4928"/>
                </a:lnTo>
                <a:lnTo>
                  <a:pt x="5349" y="4961"/>
                </a:lnTo>
                <a:lnTo>
                  <a:pt x="5324" y="4992"/>
                </a:lnTo>
                <a:lnTo>
                  <a:pt x="5298" y="5024"/>
                </a:lnTo>
                <a:lnTo>
                  <a:pt x="5271" y="5054"/>
                </a:lnTo>
                <a:lnTo>
                  <a:pt x="5243" y="5084"/>
                </a:lnTo>
                <a:lnTo>
                  <a:pt x="5215" y="5112"/>
                </a:lnTo>
                <a:lnTo>
                  <a:pt x="5185" y="5140"/>
                </a:lnTo>
                <a:lnTo>
                  <a:pt x="5156" y="5167"/>
                </a:lnTo>
                <a:lnTo>
                  <a:pt x="5126" y="5193"/>
                </a:lnTo>
                <a:lnTo>
                  <a:pt x="5096" y="5218"/>
                </a:lnTo>
                <a:lnTo>
                  <a:pt x="5064" y="5242"/>
                </a:lnTo>
                <a:lnTo>
                  <a:pt x="5033" y="5265"/>
                </a:lnTo>
                <a:lnTo>
                  <a:pt x="5000" y="5287"/>
                </a:lnTo>
                <a:lnTo>
                  <a:pt x="4968" y="5308"/>
                </a:lnTo>
                <a:lnTo>
                  <a:pt x="4934" y="5328"/>
                </a:lnTo>
                <a:lnTo>
                  <a:pt x="4899" y="5348"/>
                </a:lnTo>
                <a:lnTo>
                  <a:pt x="4864" y="5366"/>
                </a:lnTo>
                <a:lnTo>
                  <a:pt x="4830" y="5384"/>
                </a:lnTo>
                <a:lnTo>
                  <a:pt x="4793" y="5401"/>
                </a:lnTo>
                <a:lnTo>
                  <a:pt x="4757" y="5415"/>
                </a:lnTo>
                <a:lnTo>
                  <a:pt x="4719" y="5430"/>
                </a:lnTo>
                <a:lnTo>
                  <a:pt x="4682" y="5444"/>
                </a:lnTo>
                <a:lnTo>
                  <a:pt x="4644" y="5456"/>
                </a:lnTo>
                <a:lnTo>
                  <a:pt x="4605" y="5469"/>
                </a:lnTo>
                <a:lnTo>
                  <a:pt x="4566" y="5479"/>
                </a:lnTo>
                <a:lnTo>
                  <a:pt x="4526" y="5489"/>
                </a:lnTo>
                <a:lnTo>
                  <a:pt x="4485" y="5498"/>
                </a:lnTo>
                <a:lnTo>
                  <a:pt x="4444" y="5506"/>
                </a:lnTo>
                <a:lnTo>
                  <a:pt x="4402" y="5513"/>
                </a:lnTo>
                <a:lnTo>
                  <a:pt x="4359" y="5519"/>
                </a:lnTo>
                <a:lnTo>
                  <a:pt x="4316" y="5524"/>
                </a:lnTo>
                <a:lnTo>
                  <a:pt x="4273" y="5529"/>
                </a:lnTo>
                <a:lnTo>
                  <a:pt x="4229" y="5532"/>
                </a:lnTo>
                <a:lnTo>
                  <a:pt x="4185" y="5534"/>
                </a:lnTo>
                <a:lnTo>
                  <a:pt x="4140" y="5536"/>
                </a:lnTo>
                <a:lnTo>
                  <a:pt x="4093" y="5536"/>
                </a:lnTo>
                <a:lnTo>
                  <a:pt x="4048" y="5536"/>
                </a:lnTo>
                <a:lnTo>
                  <a:pt x="4003" y="5534"/>
                </a:lnTo>
                <a:lnTo>
                  <a:pt x="3958" y="5532"/>
                </a:lnTo>
                <a:lnTo>
                  <a:pt x="3914" y="5529"/>
                </a:lnTo>
                <a:lnTo>
                  <a:pt x="3871" y="5524"/>
                </a:lnTo>
                <a:lnTo>
                  <a:pt x="3828" y="5519"/>
                </a:lnTo>
                <a:lnTo>
                  <a:pt x="3786" y="5513"/>
                </a:lnTo>
                <a:lnTo>
                  <a:pt x="3744" y="5506"/>
                </a:lnTo>
                <a:lnTo>
                  <a:pt x="3703" y="5498"/>
                </a:lnTo>
                <a:lnTo>
                  <a:pt x="3663" y="5489"/>
                </a:lnTo>
                <a:lnTo>
                  <a:pt x="3623" y="5479"/>
                </a:lnTo>
                <a:lnTo>
                  <a:pt x="3584" y="5468"/>
                </a:lnTo>
                <a:lnTo>
                  <a:pt x="3545" y="5456"/>
                </a:lnTo>
                <a:lnTo>
                  <a:pt x="3507" y="5444"/>
                </a:lnTo>
                <a:lnTo>
                  <a:pt x="3469" y="5430"/>
                </a:lnTo>
                <a:lnTo>
                  <a:pt x="3433" y="5415"/>
                </a:lnTo>
                <a:lnTo>
                  <a:pt x="3397" y="5400"/>
                </a:lnTo>
                <a:lnTo>
                  <a:pt x="3361" y="5384"/>
                </a:lnTo>
                <a:lnTo>
                  <a:pt x="3325" y="5366"/>
                </a:lnTo>
                <a:lnTo>
                  <a:pt x="3291" y="5348"/>
                </a:lnTo>
                <a:lnTo>
                  <a:pt x="3257" y="5328"/>
                </a:lnTo>
                <a:lnTo>
                  <a:pt x="3223" y="5308"/>
                </a:lnTo>
                <a:lnTo>
                  <a:pt x="3191" y="5287"/>
                </a:lnTo>
                <a:lnTo>
                  <a:pt x="3158" y="5265"/>
                </a:lnTo>
                <a:lnTo>
                  <a:pt x="3127" y="5242"/>
                </a:lnTo>
                <a:lnTo>
                  <a:pt x="3096" y="5218"/>
                </a:lnTo>
                <a:lnTo>
                  <a:pt x="3066" y="5193"/>
                </a:lnTo>
                <a:lnTo>
                  <a:pt x="3035" y="5167"/>
                </a:lnTo>
                <a:lnTo>
                  <a:pt x="3006" y="5140"/>
                </a:lnTo>
                <a:lnTo>
                  <a:pt x="2977" y="5112"/>
                </a:lnTo>
                <a:lnTo>
                  <a:pt x="2949" y="5084"/>
                </a:lnTo>
                <a:lnTo>
                  <a:pt x="2921" y="5054"/>
                </a:lnTo>
                <a:lnTo>
                  <a:pt x="2894" y="5024"/>
                </a:lnTo>
                <a:lnTo>
                  <a:pt x="2868" y="4992"/>
                </a:lnTo>
                <a:lnTo>
                  <a:pt x="2843" y="4961"/>
                </a:lnTo>
                <a:lnTo>
                  <a:pt x="2818" y="4928"/>
                </a:lnTo>
                <a:lnTo>
                  <a:pt x="2795" y="4895"/>
                </a:lnTo>
                <a:lnTo>
                  <a:pt x="2772" y="4861"/>
                </a:lnTo>
                <a:lnTo>
                  <a:pt x="2751" y="4826"/>
                </a:lnTo>
                <a:lnTo>
                  <a:pt x="2730" y="4792"/>
                </a:lnTo>
                <a:lnTo>
                  <a:pt x="2710" y="4756"/>
                </a:lnTo>
                <a:lnTo>
                  <a:pt x="2691" y="4719"/>
                </a:lnTo>
                <a:lnTo>
                  <a:pt x="2672" y="4682"/>
                </a:lnTo>
                <a:lnTo>
                  <a:pt x="2654" y="4644"/>
                </a:lnTo>
                <a:lnTo>
                  <a:pt x="2638" y="4606"/>
                </a:lnTo>
                <a:lnTo>
                  <a:pt x="2623" y="4566"/>
                </a:lnTo>
                <a:lnTo>
                  <a:pt x="2607" y="4526"/>
                </a:lnTo>
                <a:lnTo>
                  <a:pt x="2593" y="4486"/>
                </a:lnTo>
                <a:lnTo>
                  <a:pt x="2580" y="4444"/>
                </a:lnTo>
                <a:lnTo>
                  <a:pt x="2568" y="4403"/>
                </a:lnTo>
                <a:lnTo>
                  <a:pt x="2556" y="4360"/>
                </a:lnTo>
                <a:lnTo>
                  <a:pt x="2546" y="4317"/>
                </a:lnTo>
                <a:lnTo>
                  <a:pt x="2535" y="4273"/>
                </a:lnTo>
                <a:lnTo>
                  <a:pt x="2527" y="4229"/>
                </a:lnTo>
                <a:lnTo>
                  <a:pt x="2518" y="4183"/>
                </a:lnTo>
                <a:lnTo>
                  <a:pt x="2511" y="4138"/>
                </a:lnTo>
                <a:lnTo>
                  <a:pt x="2505" y="4091"/>
                </a:lnTo>
                <a:lnTo>
                  <a:pt x="2500" y="4043"/>
                </a:lnTo>
                <a:lnTo>
                  <a:pt x="2494" y="3996"/>
                </a:lnTo>
                <a:lnTo>
                  <a:pt x="2491" y="3947"/>
                </a:lnTo>
                <a:lnTo>
                  <a:pt x="2488" y="3897"/>
                </a:lnTo>
                <a:lnTo>
                  <a:pt x="2486" y="3848"/>
                </a:lnTo>
                <a:lnTo>
                  <a:pt x="2485" y="3798"/>
                </a:lnTo>
                <a:lnTo>
                  <a:pt x="2484" y="3746"/>
                </a:lnTo>
                <a:lnTo>
                  <a:pt x="2484" y="1681"/>
                </a:lnTo>
                <a:lnTo>
                  <a:pt x="3161" y="1681"/>
                </a:lnTo>
                <a:lnTo>
                  <a:pt x="3161" y="3868"/>
                </a:lnTo>
                <a:lnTo>
                  <a:pt x="3161" y="3896"/>
                </a:lnTo>
                <a:lnTo>
                  <a:pt x="3162" y="3924"/>
                </a:lnTo>
                <a:lnTo>
                  <a:pt x="3163" y="3951"/>
                </a:lnTo>
                <a:lnTo>
                  <a:pt x="3165" y="3978"/>
                </a:lnTo>
                <a:lnTo>
                  <a:pt x="3168" y="4005"/>
                </a:lnTo>
                <a:lnTo>
                  <a:pt x="3171" y="4031"/>
                </a:lnTo>
                <a:lnTo>
                  <a:pt x="3174" y="4057"/>
                </a:lnTo>
                <a:lnTo>
                  <a:pt x="3178" y="4082"/>
                </a:lnTo>
                <a:lnTo>
                  <a:pt x="3182" y="4107"/>
                </a:lnTo>
                <a:lnTo>
                  <a:pt x="3188" y="4133"/>
                </a:lnTo>
                <a:lnTo>
                  <a:pt x="3193" y="4157"/>
                </a:lnTo>
                <a:lnTo>
                  <a:pt x="3199" y="4182"/>
                </a:lnTo>
                <a:lnTo>
                  <a:pt x="3205" y="4205"/>
                </a:lnTo>
                <a:lnTo>
                  <a:pt x="3212" y="4229"/>
                </a:lnTo>
                <a:lnTo>
                  <a:pt x="3220" y="4252"/>
                </a:lnTo>
                <a:lnTo>
                  <a:pt x="3228" y="4275"/>
                </a:lnTo>
                <a:lnTo>
                  <a:pt x="3236" y="4298"/>
                </a:lnTo>
                <a:lnTo>
                  <a:pt x="3245" y="4320"/>
                </a:lnTo>
                <a:lnTo>
                  <a:pt x="3255" y="4343"/>
                </a:lnTo>
                <a:lnTo>
                  <a:pt x="3265" y="4364"/>
                </a:lnTo>
                <a:lnTo>
                  <a:pt x="3276" y="4386"/>
                </a:lnTo>
                <a:lnTo>
                  <a:pt x="3286" y="4407"/>
                </a:lnTo>
                <a:lnTo>
                  <a:pt x="3298" y="4428"/>
                </a:lnTo>
                <a:lnTo>
                  <a:pt x="3311" y="4447"/>
                </a:lnTo>
                <a:lnTo>
                  <a:pt x="3323" y="4467"/>
                </a:lnTo>
                <a:lnTo>
                  <a:pt x="3337" y="4487"/>
                </a:lnTo>
                <a:lnTo>
                  <a:pt x="3351" y="4506"/>
                </a:lnTo>
                <a:lnTo>
                  <a:pt x="3364" y="4525"/>
                </a:lnTo>
                <a:lnTo>
                  <a:pt x="3379" y="4544"/>
                </a:lnTo>
                <a:lnTo>
                  <a:pt x="3395" y="4563"/>
                </a:lnTo>
                <a:lnTo>
                  <a:pt x="3411" y="4581"/>
                </a:lnTo>
                <a:lnTo>
                  <a:pt x="3426" y="4599"/>
                </a:lnTo>
                <a:lnTo>
                  <a:pt x="3443" y="4615"/>
                </a:lnTo>
                <a:lnTo>
                  <a:pt x="3460" y="4632"/>
                </a:lnTo>
                <a:lnTo>
                  <a:pt x="3477" y="4649"/>
                </a:lnTo>
                <a:lnTo>
                  <a:pt x="3495" y="4665"/>
                </a:lnTo>
                <a:lnTo>
                  <a:pt x="3513" y="4679"/>
                </a:lnTo>
                <a:lnTo>
                  <a:pt x="3531" y="4694"/>
                </a:lnTo>
                <a:lnTo>
                  <a:pt x="3549" y="4708"/>
                </a:lnTo>
                <a:lnTo>
                  <a:pt x="3567" y="4721"/>
                </a:lnTo>
                <a:lnTo>
                  <a:pt x="3586" y="4735"/>
                </a:lnTo>
                <a:lnTo>
                  <a:pt x="3606" y="4747"/>
                </a:lnTo>
                <a:lnTo>
                  <a:pt x="3625" y="4759"/>
                </a:lnTo>
                <a:lnTo>
                  <a:pt x="3645" y="4770"/>
                </a:lnTo>
                <a:lnTo>
                  <a:pt x="3665" y="4781"/>
                </a:lnTo>
                <a:lnTo>
                  <a:pt x="3685" y="4791"/>
                </a:lnTo>
                <a:lnTo>
                  <a:pt x="3706" y="4801"/>
                </a:lnTo>
                <a:lnTo>
                  <a:pt x="3727" y="4810"/>
                </a:lnTo>
                <a:lnTo>
                  <a:pt x="3748" y="4818"/>
                </a:lnTo>
                <a:lnTo>
                  <a:pt x="3769" y="4826"/>
                </a:lnTo>
                <a:lnTo>
                  <a:pt x="3791" y="4834"/>
                </a:lnTo>
                <a:lnTo>
                  <a:pt x="3814" y="4840"/>
                </a:lnTo>
                <a:lnTo>
                  <a:pt x="3836" y="4847"/>
                </a:lnTo>
                <a:lnTo>
                  <a:pt x="3859" y="4853"/>
                </a:lnTo>
                <a:lnTo>
                  <a:pt x="3882" y="4858"/>
                </a:lnTo>
                <a:lnTo>
                  <a:pt x="3905" y="4862"/>
                </a:lnTo>
                <a:lnTo>
                  <a:pt x="3928" y="4866"/>
                </a:lnTo>
                <a:lnTo>
                  <a:pt x="3951" y="4871"/>
                </a:lnTo>
                <a:lnTo>
                  <a:pt x="3976" y="4874"/>
                </a:lnTo>
                <a:lnTo>
                  <a:pt x="4000" y="4876"/>
                </a:lnTo>
                <a:lnTo>
                  <a:pt x="4025" y="4878"/>
                </a:lnTo>
                <a:lnTo>
                  <a:pt x="4049" y="4879"/>
                </a:lnTo>
                <a:lnTo>
                  <a:pt x="4074" y="4880"/>
                </a:lnTo>
                <a:lnTo>
                  <a:pt x="4100" y="4880"/>
                </a:lnTo>
                <a:lnTo>
                  <a:pt x="4126" y="4880"/>
                </a:lnTo>
                <a:lnTo>
                  <a:pt x="4151" y="4879"/>
                </a:lnTo>
                <a:lnTo>
                  <a:pt x="4176" y="4878"/>
                </a:lnTo>
                <a:lnTo>
                  <a:pt x="4201" y="4876"/>
                </a:lnTo>
                <a:lnTo>
                  <a:pt x="4226" y="4874"/>
                </a:lnTo>
                <a:lnTo>
                  <a:pt x="4250" y="4871"/>
                </a:lnTo>
                <a:lnTo>
                  <a:pt x="4273" y="4866"/>
                </a:lnTo>
                <a:lnTo>
                  <a:pt x="4297" y="4862"/>
                </a:lnTo>
                <a:lnTo>
                  <a:pt x="4321" y="4858"/>
                </a:lnTo>
                <a:lnTo>
                  <a:pt x="4344" y="4853"/>
                </a:lnTo>
                <a:lnTo>
                  <a:pt x="4366" y="4846"/>
                </a:lnTo>
                <a:lnTo>
                  <a:pt x="4389" y="4840"/>
                </a:lnTo>
                <a:lnTo>
                  <a:pt x="4411" y="4834"/>
                </a:lnTo>
                <a:lnTo>
                  <a:pt x="4433" y="4826"/>
                </a:lnTo>
                <a:lnTo>
                  <a:pt x="4454" y="4818"/>
                </a:lnTo>
                <a:lnTo>
                  <a:pt x="4475" y="4810"/>
                </a:lnTo>
                <a:lnTo>
                  <a:pt x="4496" y="4800"/>
                </a:lnTo>
                <a:lnTo>
                  <a:pt x="4517" y="4791"/>
                </a:lnTo>
                <a:lnTo>
                  <a:pt x="4537" y="4780"/>
                </a:lnTo>
                <a:lnTo>
                  <a:pt x="4557" y="4770"/>
                </a:lnTo>
                <a:lnTo>
                  <a:pt x="4577" y="4758"/>
                </a:lnTo>
                <a:lnTo>
                  <a:pt x="4596" y="4747"/>
                </a:lnTo>
                <a:lnTo>
                  <a:pt x="4616" y="4734"/>
                </a:lnTo>
                <a:lnTo>
                  <a:pt x="4634" y="4721"/>
                </a:lnTo>
                <a:lnTo>
                  <a:pt x="4653" y="4708"/>
                </a:lnTo>
                <a:lnTo>
                  <a:pt x="4671" y="4694"/>
                </a:lnTo>
                <a:lnTo>
                  <a:pt x="4689" y="4679"/>
                </a:lnTo>
                <a:lnTo>
                  <a:pt x="4707" y="4665"/>
                </a:lnTo>
                <a:lnTo>
                  <a:pt x="4725" y="4649"/>
                </a:lnTo>
                <a:lnTo>
                  <a:pt x="4741" y="4632"/>
                </a:lnTo>
                <a:lnTo>
                  <a:pt x="4758" y="4615"/>
                </a:lnTo>
                <a:lnTo>
                  <a:pt x="4774" y="4599"/>
                </a:lnTo>
                <a:lnTo>
                  <a:pt x="4791" y="4581"/>
                </a:lnTo>
                <a:lnTo>
                  <a:pt x="4806" y="4562"/>
                </a:lnTo>
                <a:lnTo>
                  <a:pt x="4821" y="4544"/>
                </a:lnTo>
                <a:lnTo>
                  <a:pt x="4835" y="4525"/>
                </a:lnTo>
                <a:lnTo>
                  <a:pt x="4850" y="4506"/>
                </a:lnTo>
                <a:lnTo>
                  <a:pt x="4863" y="4486"/>
                </a:lnTo>
                <a:lnTo>
                  <a:pt x="4876" y="4467"/>
                </a:lnTo>
                <a:lnTo>
                  <a:pt x="4889" y="4447"/>
                </a:lnTo>
                <a:lnTo>
                  <a:pt x="4900" y="4426"/>
                </a:lnTo>
                <a:lnTo>
                  <a:pt x="4912" y="4407"/>
                </a:lnTo>
                <a:lnTo>
                  <a:pt x="4923" y="4386"/>
                </a:lnTo>
                <a:lnTo>
                  <a:pt x="4933" y="4364"/>
                </a:lnTo>
                <a:lnTo>
                  <a:pt x="4943" y="4343"/>
                </a:lnTo>
                <a:lnTo>
                  <a:pt x="4953" y="4320"/>
                </a:lnTo>
                <a:lnTo>
                  <a:pt x="4961" y="4297"/>
                </a:lnTo>
                <a:lnTo>
                  <a:pt x="4970" y="4275"/>
                </a:lnTo>
                <a:lnTo>
                  <a:pt x="4978" y="4252"/>
                </a:lnTo>
                <a:lnTo>
                  <a:pt x="4985" y="4229"/>
                </a:lnTo>
                <a:lnTo>
                  <a:pt x="4993" y="4205"/>
                </a:lnTo>
                <a:lnTo>
                  <a:pt x="4999" y="4181"/>
                </a:lnTo>
                <a:lnTo>
                  <a:pt x="5004" y="4157"/>
                </a:lnTo>
                <a:lnTo>
                  <a:pt x="5010" y="4133"/>
                </a:lnTo>
                <a:lnTo>
                  <a:pt x="5015" y="4107"/>
                </a:lnTo>
                <a:lnTo>
                  <a:pt x="5019" y="4082"/>
                </a:lnTo>
                <a:lnTo>
                  <a:pt x="5023" y="4057"/>
                </a:lnTo>
                <a:lnTo>
                  <a:pt x="5026" y="4031"/>
                </a:lnTo>
                <a:lnTo>
                  <a:pt x="5030" y="4005"/>
                </a:lnTo>
                <a:lnTo>
                  <a:pt x="5032" y="3978"/>
                </a:lnTo>
                <a:lnTo>
                  <a:pt x="5035" y="3924"/>
                </a:lnTo>
                <a:lnTo>
                  <a:pt x="5036" y="3868"/>
                </a:lnTo>
                <a:lnTo>
                  <a:pt x="5036" y="3721"/>
                </a:lnTo>
                <a:lnTo>
                  <a:pt x="5120" y="3721"/>
                </a:lnTo>
                <a:lnTo>
                  <a:pt x="5204" y="3721"/>
                </a:lnTo>
                <a:lnTo>
                  <a:pt x="5288" y="3721"/>
                </a:lnTo>
                <a:lnTo>
                  <a:pt x="5373" y="3721"/>
                </a:lnTo>
                <a:lnTo>
                  <a:pt x="5457" y="3721"/>
                </a:lnTo>
                <a:lnTo>
                  <a:pt x="5541" y="3721"/>
                </a:lnTo>
                <a:lnTo>
                  <a:pt x="5625" y="3721"/>
                </a:lnTo>
                <a:lnTo>
                  <a:pt x="5709" y="3721"/>
                </a:lnTo>
                <a:close/>
                <a:moveTo>
                  <a:pt x="5036" y="3721"/>
                </a:moveTo>
                <a:lnTo>
                  <a:pt x="5036" y="1654"/>
                </a:lnTo>
                <a:lnTo>
                  <a:pt x="5036" y="1606"/>
                </a:lnTo>
                <a:lnTo>
                  <a:pt x="5037" y="1560"/>
                </a:lnTo>
                <a:lnTo>
                  <a:pt x="5039" y="1514"/>
                </a:lnTo>
                <a:lnTo>
                  <a:pt x="5042" y="1467"/>
                </a:lnTo>
                <a:lnTo>
                  <a:pt x="5045" y="1422"/>
                </a:lnTo>
                <a:lnTo>
                  <a:pt x="5050" y="1378"/>
                </a:lnTo>
                <a:lnTo>
                  <a:pt x="5055" y="1334"/>
                </a:lnTo>
                <a:lnTo>
                  <a:pt x="5061" y="1291"/>
                </a:lnTo>
                <a:lnTo>
                  <a:pt x="5067" y="1248"/>
                </a:lnTo>
                <a:lnTo>
                  <a:pt x="5075" y="1207"/>
                </a:lnTo>
                <a:lnTo>
                  <a:pt x="5083" y="1165"/>
                </a:lnTo>
                <a:lnTo>
                  <a:pt x="5093" y="1124"/>
                </a:lnTo>
                <a:lnTo>
                  <a:pt x="5102" y="1084"/>
                </a:lnTo>
                <a:lnTo>
                  <a:pt x="5113" y="1045"/>
                </a:lnTo>
                <a:lnTo>
                  <a:pt x="5124" y="1007"/>
                </a:lnTo>
                <a:lnTo>
                  <a:pt x="5137" y="969"/>
                </a:lnTo>
                <a:lnTo>
                  <a:pt x="5150" y="931"/>
                </a:lnTo>
                <a:lnTo>
                  <a:pt x="5163" y="894"/>
                </a:lnTo>
                <a:lnTo>
                  <a:pt x="5178" y="858"/>
                </a:lnTo>
                <a:lnTo>
                  <a:pt x="5194" y="822"/>
                </a:lnTo>
                <a:lnTo>
                  <a:pt x="5210" y="787"/>
                </a:lnTo>
                <a:lnTo>
                  <a:pt x="5226" y="753"/>
                </a:lnTo>
                <a:lnTo>
                  <a:pt x="5244" y="719"/>
                </a:lnTo>
                <a:lnTo>
                  <a:pt x="5263" y="686"/>
                </a:lnTo>
                <a:lnTo>
                  <a:pt x="5282" y="654"/>
                </a:lnTo>
                <a:lnTo>
                  <a:pt x="5302" y="621"/>
                </a:lnTo>
                <a:lnTo>
                  <a:pt x="5323" y="591"/>
                </a:lnTo>
                <a:lnTo>
                  <a:pt x="5345" y="561"/>
                </a:lnTo>
                <a:lnTo>
                  <a:pt x="5367" y="530"/>
                </a:lnTo>
                <a:lnTo>
                  <a:pt x="5390" y="501"/>
                </a:lnTo>
                <a:lnTo>
                  <a:pt x="5415" y="472"/>
                </a:lnTo>
                <a:lnTo>
                  <a:pt x="5439" y="444"/>
                </a:lnTo>
                <a:lnTo>
                  <a:pt x="5464" y="417"/>
                </a:lnTo>
                <a:lnTo>
                  <a:pt x="5490" y="390"/>
                </a:lnTo>
                <a:lnTo>
                  <a:pt x="5517" y="365"/>
                </a:lnTo>
                <a:lnTo>
                  <a:pt x="5544" y="340"/>
                </a:lnTo>
                <a:lnTo>
                  <a:pt x="5571" y="316"/>
                </a:lnTo>
                <a:lnTo>
                  <a:pt x="5600" y="293"/>
                </a:lnTo>
                <a:lnTo>
                  <a:pt x="5628" y="271"/>
                </a:lnTo>
                <a:lnTo>
                  <a:pt x="5658" y="250"/>
                </a:lnTo>
                <a:lnTo>
                  <a:pt x="5688" y="230"/>
                </a:lnTo>
                <a:lnTo>
                  <a:pt x="5718" y="210"/>
                </a:lnTo>
                <a:lnTo>
                  <a:pt x="5749" y="191"/>
                </a:lnTo>
                <a:lnTo>
                  <a:pt x="5781" y="173"/>
                </a:lnTo>
                <a:lnTo>
                  <a:pt x="5812" y="156"/>
                </a:lnTo>
                <a:lnTo>
                  <a:pt x="5845" y="141"/>
                </a:lnTo>
                <a:lnTo>
                  <a:pt x="5878" y="125"/>
                </a:lnTo>
                <a:lnTo>
                  <a:pt x="5911" y="111"/>
                </a:lnTo>
                <a:lnTo>
                  <a:pt x="5946" y="98"/>
                </a:lnTo>
                <a:lnTo>
                  <a:pt x="5981" y="85"/>
                </a:lnTo>
                <a:lnTo>
                  <a:pt x="6015" y="73"/>
                </a:lnTo>
                <a:lnTo>
                  <a:pt x="6051" y="62"/>
                </a:lnTo>
                <a:lnTo>
                  <a:pt x="6088" y="52"/>
                </a:lnTo>
                <a:lnTo>
                  <a:pt x="6125" y="43"/>
                </a:lnTo>
                <a:lnTo>
                  <a:pt x="6162" y="35"/>
                </a:lnTo>
                <a:lnTo>
                  <a:pt x="6199" y="27"/>
                </a:lnTo>
                <a:lnTo>
                  <a:pt x="6238" y="21"/>
                </a:lnTo>
                <a:lnTo>
                  <a:pt x="6277" y="16"/>
                </a:lnTo>
                <a:lnTo>
                  <a:pt x="6317" y="10"/>
                </a:lnTo>
                <a:lnTo>
                  <a:pt x="6357" y="7"/>
                </a:lnTo>
                <a:lnTo>
                  <a:pt x="6398" y="4"/>
                </a:lnTo>
                <a:lnTo>
                  <a:pt x="6439" y="2"/>
                </a:lnTo>
                <a:lnTo>
                  <a:pt x="6481" y="0"/>
                </a:lnTo>
                <a:lnTo>
                  <a:pt x="6523" y="0"/>
                </a:lnTo>
                <a:lnTo>
                  <a:pt x="6567" y="1"/>
                </a:lnTo>
                <a:lnTo>
                  <a:pt x="6610" y="2"/>
                </a:lnTo>
                <a:lnTo>
                  <a:pt x="6653" y="5"/>
                </a:lnTo>
                <a:lnTo>
                  <a:pt x="6695" y="9"/>
                </a:lnTo>
                <a:lnTo>
                  <a:pt x="6736" y="15"/>
                </a:lnTo>
                <a:lnTo>
                  <a:pt x="6778" y="21"/>
                </a:lnTo>
                <a:lnTo>
                  <a:pt x="6819" y="28"/>
                </a:lnTo>
                <a:lnTo>
                  <a:pt x="6859" y="37"/>
                </a:lnTo>
                <a:lnTo>
                  <a:pt x="6899" y="47"/>
                </a:lnTo>
                <a:lnTo>
                  <a:pt x="6939" y="58"/>
                </a:lnTo>
                <a:lnTo>
                  <a:pt x="6978" y="70"/>
                </a:lnTo>
                <a:lnTo>
                  <a:pt x="7017" y="83"/>
                </a:lnTo>
                <a:lnTo>
                  <a:pt x="7056" y="98"/>
                </a:lnTo>
                <a:lnTo>
                  <a:pt x="7094" y="113"/>
                </a:lnTo>
                <a:lnTo>
                  <a:pt x="7132" y="130"/>
                </a:lnTo>
                <a:lnTo>
                  <a:pt x="7168" y="148"/>
                </a:lnTo>
                <a:lnTo>
                  <a:pt x="7205" y="167"/>
                </a:lnTo>
                <a:lnTo>
                  <a:pt x="7241" y="187"/>
                </a:lnTo>
                <a:lnTo>
                  <a:pt x="7277" y="208"/>
                </a:lnTo>
                <a:lnTo>
                  <a:pt x="7311" y="230"/>
                </a:lnTo>
                <a:lnTo>
                  <a:pt x="7345" y="253"/>
                </a:lnTo>
                <a:lnTo>
                  <a:pt x="7379" y="277"/>
                </a:lnTo>
                <a:lnTo>
                  <a:pt x="7411" y="302"/>
                </a:lnTo>
                <a:lnTo>
                  <a:pt x="7444" y="329"/>
                </a:lnTo>
                <a:lnTo>
                  <a:pt x="7476" y="356"/>
                </a:lnTo>
                <a:lnTo>
                  <a:pt x="7506" y="384"/>
                </a:lnTo>
                <a:lnTo>
                  <a:pt x="7537" y="415"/>
                </a:lnTo>
                <a:lnTo>
                  <a:pt x="7566" y="445"/>
                </a:lnTo>
                <a:lnTo>
                  <a:pt x="7594" y="477"/>
                </a:lnTo>
                <a:lnTo>
                  <a:pt x="7623" y="509"/>
                </a:lnTo>
                <a:lnTo>
                  <a:pt x="7651" y="543"/>
                </a:lnTo>
                <a:lnTo>
                  <a:pt x="7679" y="577"/>
                </a:lnTo>
                <a:lnTo>
                  <a:pt x="7706" y="543"/>
                </a:lnTo>
                <a:lnTo>
                  <a:pt x="7734" y="508"/>
                </a:lnTo>
                <a:lnTo>
                  <a:pt x="7764" y="476"/>
                </a:lnTo>
                <a:lnTo>
                  <a:pt x="7793" y="443"/>
                </a:lnTo>
                <a:lnTo>
                  <a:pt x="7824" y="413"/>
                </a:lnTo>
                <a:lnTo>
                  <a:pt x="7854" y="383"/>
                </a:lnTo>
                <a:lnTo>
                  <a:pt x="7886" y="354"/>
                </a:lnTo>
                <a:lnTo>
                  <a:pt x="7917" y="326"/>
                </a:lnTo>
                <a:lnTo>
                  <a:pt x="7950" y="300"/>
                </a:lnTo>
                <a:lnTo>
                  <a:pt x="7983" y="275"/>
                </a:lnTo>
                <a:lnTo>
                  <a:pt x="8016" y="250"/>
                </a:lnTo>
                <a:lnTo>
                  <a:pt x="8051" y="227"/>
                </a:lnTo>
                <a:lnTo>
                  <a:pt x="8086" y="205"/>
                </a:lnTo>
                <a:lnTo>
                  <a:pt x="8120" y="184"/>
                </a:lnTo>
                <a:lnTo>
                  <a:pt x="8156" y="164"/>
                </a:lnTo>
                <a:lnTo>
                  <a:pt x="8193" y="145"/>
                </a:lnTo>
                <a:lnTo>
                  <a:pt x="8229" y="127"/>
                </a:lnTo>
                <a:lnTo>
                  <a:pt x="8267" y="111"/>
                </a:lnTo>
                <a:lnTo>
                  <a:pt x="8303" y="96"/>
                </a:lnTo>
                <a:lnTo>
                  <a:pt x="8341" y="82"/>
                </a:lnTo>
                <a:lnTo>
                  <a:pt x="8380" y="68"/>
                </a:lnTo>
                <a:lnTo>
                  <a:pt x="8419" y="57"/>
                </a:lnTo>
                <a:lnTo>
                  <a:pt x="8458" y="46"/>
                </a:lnTo>
                <a:lnTo>
                  <a:pt x="8498" y="37"/>
                </a:lnTo>
                <a:lnTo>
                  <a:pt x="8538" y="27"/>
                </a:lnTo>
                <a:lnTo>
                  <a:pt x="8579" y="20"/>
                </a:lnTo>
                <a:lnTo>
                  <a:pt x="8620" y="15"/>
                </a:lnTo>
                <a:lnTo>
                  <a:pt x="8662" y="9"/>
                </a:lnTo>
                <a:lnTo>
                  <a:pt x="8704" y="5"/>
                </a:lnTo>
                <a:lnTo>
                  <a:pt x="8746" y="2"/>
                </a:lnTo>
                <a:lnTo>
                  <a:pt x="8789" y="1"/>
                </a:lnTo>
                <a:lnTo>
                  <a:pt x="8833" y="0"/>
                </a:lnTo>
                <a:lnTo>
                  <a:pt x="8875" y="0"/>
                </a:lnTo>
                <a:lnTo>
                  <a:pt x="8917" y="2"/>
                </a:lnTo>
                <a:lnTo>
                  <a:pt x="8957" y="4"/>
                </a:lnTo>
                <a:lnTo>
                  <a:pt x="8998" y="7"/>
                </a:lnTo>
                <a:lnTo>
                  <a:pt x="9038" y="10"/>
                </a:lnTo>
                <a:lnTo>
                  <a:pt x="9077" y="16"/>
                </a:lnTo>
                <a:lnTo>
                  <a:pt x="9116" y="21"/>
                </a:lnTo>
                <a:lnTo>
                  <a:pt x="9153" y="28"/>
                </a:lnTo>
                <a:lnTo>
                  <a:pt x="9191" y="36"/>
                </a:lnTo>
                <a:lnTo>
                  <a:pt x="9229" y="44"/>
                </a:lnTo>
                <a:lnTo>
                  <a:pt x="9265" y="52"/>
                </a:lnTo>
                <a:lnTo>
                  <a:pt x="9302" y="63"/>
                </a:lnTo>
                <a:lnTo>
                  <a:pt x="9338" y="73"/>
                </a:lnTo>
                <a:lnTo>
                  <a:pt x="9372" y="85"/>
                </a:lnTo>
                <a:lnTo>
                  <a:pt x="9407" y="98"/>
                </a:lnTo>
                <a:lnTo>
                  <a:pt x="9441" y="111"/>
                </a:lnTo>
                <a:lnTo>
                  <a:pt x="9474" y="126"/>
                </a:lnTo>
                <a:lnTo>
                  <a:pt x="9507" y="141"/>
                </a:lnTo>
                <a:lnTo>
                  <a:pt x="9540" y="157"/>
                </a:lnTo>
                <a:lnTo>
                  <a:pt x="9571" y="174"/>
                </a:lnTo>
                <a:lnTo>
                  <a:pt x="9603" y="192"/>
                </a:lnTo>
                <a:lnTo>
                  <a:pt x="9634" y="211"/>
                </a:lnTo>
                <a:lnTo>
                  <a:pt x="9664" y="230"/>
                </a:lnTo>
                <a:lnTo>
                  <a:pt x="9694" y="251"/>
                </a:lnTo>
                <a:lnTo>
                  <a:pt x="9724" y="272"/>
                </a:lnTo>
                <a:lnTo>
                  <a:pt x="9752" y="294"/>
                </a:lnTo>
                <a:lnTo>
                  <a:pt x="9780" y="317"/>
                </a:lnTo>
                <a:lnTo>
                  <a:pt x="9808" y="341"/>
                </a:lnTo>
                <a:lnTo>
                  <a:pt x="9835" y="366"/>
                </a:lnTo>
                <a:lnTo>
                  <a:pt x="9861" y="392"/>
                </a:lnTo>
                <a:lnTo>
                  <a:pt x="9888" y="418"/>
                </a:lnTo>
                <a:lnTo>
                  <a:pt x="9913" y="445"/>
                </a:lnTo>
                <a:lnTo>
                  <a:pt x="9938" y="473"/>
                </a:lnTo>
                <a:lnTo>
                  <a:pt x="9962" y="503"/>
                </a:lnTo>
                <a:lnTo>
                  <a:pt x="9986" y="532"/>
                </a:lnTo>
                <a:lnTo>
                  <a:pt x="10008" y="563"/>
                </a:lnTo>
                <a:lnTo>
                  <a:pt x="10030" y="593"/>
                </a:lnTo>
                <a:lnTo>
                  <a:pt x="10051" y="625"/>
                </a:lnTo>
                <a:lnTo>
                  <a:pt x="10071" y="656"/>
                </a:lnTo>
                <a:lnTo>
                  <a:pt x="10090" y="689"/>
                </a:lnTo>
                <a:lnTo>
                  <a:pt x="10109" y="722"/>
                </a:lnTo>
                <a:lnTo>
                  <a:pt x="10127" y="756"/>
                </a:lnTo>
                <a:lnTo>
                  <a:pt x="10143" y="789"/>
                </a:lnTo>
                <a:lnTo>
                  <a:pt x="10159" y="825"/>
                </a:lnTo>
                <a:lnTo>
                  <a:pt x="10175" y="861"/>
                </a:lnTo>
                <a:lnTo>
                  <a:pt x="10190" y="896"/>
                </a:lnTo>
                <a:lnTo>
                  <a:pt x="10203" y="933"/>
                </a:lnTo>
                <a:lnTo>
                  <a:pt x="10217" y="971"/>
                </a:lnTo>
                <a:lnTo>
                  <a:pt x="10229" y="1009"/>
                </a:lnTo>
                <a:lnTo>
                  <a:pt x="10240" y="1048"/>
                </a:lnTo>
                <a:lnTo>
                  <a:pt x="10251" y="1087"/>
                </a:lnTo>
                <a:lnTo>
                  <a:pt x="10261" y="1127"/>
                </a:lnTo>
                <a:lnTo>
                  <a:pt x="10270" y="1167"/>
                </a:lnTo>
                <a:lnTo>
                  <a:pt x="10278" y="1208"/>
                </a:lnTo>
                <a:lnTo>
                  <a:pt x="10285" y="1250"/>
                </a:lnTo>
                <a:lnTo>
                  <a:pt x="10293" y="1292"/>
                </a:lnTo>
                <a:lnTo>
                  <a:pt x="10298" y="1335"/>
                </a:lnTo>
                <a:lnTo>
                  <a:pt x="10303" y="1379"/>
                </a:lnTo>
                <a:lnTo>
                  <a:pt x="10307" y="1423"/>
                </a:lnTo>
                <a:lnTo>
                  <a:pt x="10312" y="1468"/>
                </a:lnTo>
                <a:lnTo>
                  <a:pt x="10314" y="1514"/>
                </a:lnTo>
                <a:lnTo>
                  <a:pt x="10316" y="1560"/>
                </a:lnTo>
                <a:lnTo>
                  <a:pt x="10317" y="1607"/>
                </a:lnTo>
                <a:lnTo>
                  <a:pt x="10318" y="1654"/>
                </a:lnTo>
                <a:lnTo>
                  <a:pt x="10318" y="3824"/>
                </a:lnTo>
                <a:lnTo>
                  <a:pt x="9650" y="3824"/>
                </a:lnTo>
                <a:lnTo>
                  <a:pt x="9650" y="1527"/>
                </a:lnTo>
                <a:lnTo>
                  <a:pt x="9649" y="1479"/>
                </a:lnTo>
                <a:lnTo>
                  <a:pt x="9647" y="1431"/>
                </a:lnTo>
                <a:lnTo>
                  <a:pt x="9642" y="1385"/>
                </a:lnTo>
                <a:lnTo>
                  <a:pt x="9635" y="1340"/>
                </a:lnTo>
                <a:lnTo>
                  <a:pt x="9628" y="1296"/>
                </a:lnTo>
                <a:lnTo>
                  <a:pt x="9618" y="1253"/>
                </a:lnTo>
                <a:lnTo>
                  <a:pt x="9607" y="1212"/>
                </a:lnTo>
                <a:lnTo>
                  <a:pt x="9593" y="1171"/>
                </a:lnTo>
                <a:lnTo>
                  <a:pt x="9578" y="1133"/>
                </a:lnTo>
                <a:lnTo>
                  <a:pt x="9562" y="1095"/>
                </a:lnTo>
                <a:lnTo>
                  <a:pt x="9543" y="1058"/>
                </a:lnTo>
                <a:lnTo>
                  <a:pt x="9523" y="1022"/>
                </a:lnTo>
                <a:lnTo>
                  <a:pt x="9511" y="1006"/>
                </a:lnTo>
                <a:lnTo>
                  <a:pt x="9501" y="988"/>
                </a:lnTo>
                <a:lnTo>
                  <a:pt x="9488" y="971"/>
                </a:lnTo>
                <a:lnTo>
                  <a:pt x="9476" y="955"/>
                </a:lnTo>
                <a:lnTo>
                  <a:pt x="9451" y="923"/>
                </a:lnTo>
                <a:lnTo>
                  <a:pt x="9424" y="892"/>
                </a:lnTo>
                <a:lnTo>
                  <a:pt x="9394" y="863"/>
                </a:lnTo>
                <a:lnTo>
                  <a:pt x="9365" y="836"/>
                </a:lnTo>
                <a:lnTo>
                  <a:pt x="9349" y="823"/>
                </a:lnTo>
                <a:lnTo>
                  <a:pt x="9333" y="810"/>
                </a:lnTo>
                <a:lnTo>
                  <a:pt x="9318" y="799"/>
                </a:lnTo>
                <a:lnTo>
                  <a:pt x="9302" y="787"/>
                </a:lnTo>
                <a:lnTo>
                  <a:pt x="9285" y="776"/>
                </a:lnTo>
                <a:lnTo>
                  <a:pt x="9269" y="765"/>
                </a:lnTo>
                <a:lnTo>
                  <a:pt x="9251" y="755"/>
                </a:lnTo>
                <a:lnTo>
                  <a:pt x="9234" y="745"/>
                </a:lnTo>
                <a:lnTo>
                  <a:pt x="9217" y="736"/>
                </a:lnTo>
                <a:lnTo>
                  <a:pt x="9200" y="727"/>
                </a:lnTo>
                <a:lnTo>
                  <a:pt x="9181" y="719"/>
                </a:lnTo>
                <a:lnTo>
                  <a:pt x="9163" y="712"/>
                </a:lnTo>
                <a:lnTo>
                  <a:pt x="9144" y="704"/>
                </a:lnTo>
                <a:lnTo>
                  <a:pt x="9125" y="697"/>
                </a:lnTo>
                <a:lnTo>
                  <a:pt x="9106" y="691"/>
                </a:lnTo>
                <a:lnTo>
                  <a:pt x="9087" y="684"/>
                </a:lnTo>
                <a:lnTo>
                  <a:pt x="9047" y="674"/>
                </a:lnTo>
                <a:lnTo>
                  <a:pt x="9007" y="665"/>
                </a:lnTo>
                <a:lnTo>
                  <a:pt x="8965" y="659"/>
                </a:lnTo>
                <a:lnTo>
                  <a:pt x="8922" y="655"/>
                </a:lnTo>
                <a:lnTo>
                  <a:pt x="8878" y="652"/>
                </a:lnTo>
                <a:lnTo>
                  <a:pt x="8833" y="651"/>
                </a:lnTo>
                <a:lnTo>
                  <a:pt x="8787" y="652"/>
                </a:lnTo>
                <a:lnTo>
                  <a:pt x="8744" y="655"/>
                </a:lnTo>
                <a:lnTo>
                  <a:pt x="8701" y="659"/>
                </a:lnTo>
                <a:lnTo>
                  <a:pt x="8659" y="665"/>
                </a:lnTo>
                <a:lnTo>
                  <a:pt x="8618" y="674"/>
                </a:lnTo>
                <a:lnTo>
                  <a:pt x="8579" y="684"/>
                </a:lnTo>
                <a:lnTo>
                  <a:pt x="8559" y="691"/>
                </a:lnTo>
                <a:lnTo>
                  <a:pt x="8540" y="697"/>
                </a:lnTo>
                <a:lnTo>
                  <a:pt x="8521" y="704"/>
                </a:lnTo>
                <a:lnTo>
                  <a:pt x="8502" y="712"/>
                </a:lnTo>
                <a:lnTo>
                  <a:pt x="8484" y="719"/>
                </a:lnTo>
                <a:lnTo>
                  <a:pt x="8466" y="727"/>
                </a:lnTo>
                <a:lnTo>
                  <a:pt x="8449" y="736"/>
                </a:lnTo>
                <a:lnTo>
                  <a:pt x="8431" y="745"/>
                </a:lnTo>
                <a:lnTo>
                  <a:pt x="8414" y="755"/>
                </a:lnTo>
                <a:lnTo>
                  <a:pt x="8397" y="765"/>
                </a:lnTo>
                <a:lnTo>
                  <a:pt x="8380" y="776"/>
                </a:lnTo>
                <a:lnTo>
                  <a:pt x="8363" y="787"/>
                </a:lnTo>
                <a:lnTo>
                  <a:pt x="8348" y="799"/>
                </a:lnTo>
                <a:lnTo>
                  <a:pt x="8332" y="810"/>
                </a:lnTo>
                <a:lnTo>
                  <a:pt x="8316" y="823"/>
                </a:lnTo>
                <a:lnTo>
                  <a:pt x="8301" y="836"/>
                </a:lnTo>
                <a:lnTo>
                  <a:pt x="8271" y="863"/>
                </a:lnTo>
                <a:lnTo>
                  <a:pt x="8242" y="892"/>
                </a:lnTo>
                <a:lnTo>
                  <a:pt x="8215" y="923"/>
                </a:lnTo>
                <a:lnTo>
                  <a:pt x="8190" y="955"/>
                </a:lnTo>
                <a:lnTo>
                  <a:pt x="8177" y="971"/>
                </a:lnTo>
                <a:lnTo>
                  <a:pt x="8166" y="988"/>
                </a:lnTo>
                <a:lnTo>
                  <a:pt x="8154" y="1006"/>
                </a:lnTo>
                <a:lnTo>
                  <a:pt x="8144" y="1022"/>
                </a:lnTo>
                <a:lnTo>
                  <a:pt x="8133" y="1040"/>
                </a:lnTo>
                <a:lnTo>
                  <a:pt x="8124" y="1058"/>
                </a:lnTo>
                <a:lnTo>
                  <a:pt x="8114" y="1076"/>
                </a:lnTo>
                <a:lnTo>
                  <a:pt x="8105" y="1095"/>
                </a:lnTo>
                <a:lnTo>
                  <a:pt x="8088" y="1133"/>
                </a:lnTo>
                <a:lnTo>
                  <a:pt x="8073" y="1171"/>
                </a:lnTo>
                <a:lnTo>
                  <a:pt x="8059" y="1212"/>
                </a:lnTo>
                <a:lnTo>
                  <a:pt x="8048" y="1253"/>
                </a:lnTo>
                <a:lnTo>
                  <a:pt x="8038" y="1296"/>
                </a:lnTo>
                <a:lnTo>
                  <a:pt x="8030" y="1340"/>
                </a:lnTo>
                <a:lnTo>
                  <a:pt x="8024" y="1385"/>
                </a:lnTo>
                <a:lnTo>
                  <a:pt x="8019" y="1431"/>
                </a:lnTo>
                <a:lnTo>
                  <a:pt x="8016" y="1479"/>
                </a:lnTo>
                <a:lnTo>
                  <a:pt x="8016" y="1527"/>
                </a:lnTo>
                <a:lnTo>
                  <a:pt x="8016" y="3824"/>
                </a:lnTo>
                <a:lnTo>
                  <a:pt x="7348" y="3824"/>
                </a:lnTo>
                <a:lnTo>
                  <a:pt x="7348" y="1527"/>
                </a:lnTo>
                <a:lnTo>
                  <a:pt x="7347" y="1479"/>
                </a:lnTo>
                <a:lnTo>
                  <a:pt x="7344" y="1431"/>
                </a:lnTo>
                <a:lnTo>
                  <a:pt x="7340" y="1385"/>
                </a:lnTo>
                <a:lnTo>
                  <a:pt x="7333" y="1340"/>
                </a:lnTo>
                <a:lnTo>
                  <a:pt x="7325" y="1296"/>
                </a:lnTo>
                <a:lnTo>
                  <a:pt x="7316" y="1253"/>
                </a:lnTo>
                <a:lnTo>
                  <a:pt x="7304" y="1212"/>
                </a:lnTo>
                <a:lnTo>
                  <a:pt x="7290" y="1171"/>
                </a:lnTo>
                <a:lnTo>
                  <a:pt x="7275" y="1133"/>
                </a:lnTo>
                <a:lnTo>
                  <a:pt x="7258" y="1095"/>
                </a:lnTo>
                <a:lnTo>
                  <a:pt x="7248" y="1076"/>
                </a:lnTo>
                <a:lnTo>
                  <a:pt x="7239" y="1058"/>
                </a:lnTo>
                <a:lnTo>
                  <a:pt x="7228" y="1040"/>
                </a:lnTo>
                <a:lnTo>
                  <a:pt x="7218" y="1022"/>
                </a:lnTo>
                <a:lnTo>
                  <a:pt x="7207" y="1006"/>
                </a:lnTo>
                <a:lnTo>
                  <a:pt x="7196" y="988"/>
                </a:lnTo>
                <a:lnTo>
                  <a:pt x="7184" y="971"/>
                </a:lnTo>
                <a:lnTo>
                  <a:pt x="7171" y="955"/>
                </a:lnTo>
                <a:lnTo>
                  <a:pt x="7159" y="938"/>
                </a:lnTo>
                <a:lnTo>
                  <a:pt x="7145" y="923"/>
                </a:lnTo>
                <a:lnTo>
                  <a:pt x="7132" y="908"/>
                </a:lnTo>
                <a:lnTo>
                  <a:pt x="7118" y="892"/>
                </a:lnTo>
                <a:lnTo>
                  <a:pt x="7088" y="863"/>
                </a:lnTo>
                <a:lnTo>
                  <a:pt x="7058" y="836"/>
                </a:lnTo>
                <a:lnTo>
                  <a:pt x="7042" y="823"/>
                </a:lnTo>
                <a:lnTo>
                  <a:pt x="7026" y="810"/>
                </a:lnTo>
                <a:lnTo>
                  <a:pt x="7011" y="799"/>
                </a:lnTo>
                <a:lnTo>
                  <a:pt x="6995" y="787"/>
                </a:lnTo>
                <a:lnTo>
                  <a:pt x="6978" y="776"/>
                </a:lnTo>
                <a:lnTo>
                  <a:pt x="6961" y="765"/>
                </a:lnTo>
                <a:lnTo>
                  <a:pt x="6944" y="755"/>
                </a:lnTo>
                <a:lnTo>
                  <a:pt x="6926" y="745"/>
                </a:lnTo>
                <a:lnTo>
                  <a:pt x="6908" y="736"/>
                </a:lnTo>
                <a:lnTo>
                  <a:pt x="6891" y="727"/>
                </a:lnTo>
                <a:lnTo>
                  <a:pt x="6873" y="719"/>
                </a:lnTo>
                <a:lnTo>
                  <a:pt x="6855" y="712"/>
                </a:lnTo>
                <a:lnTo>
                  <a:pt x="6836" y="704"/>
                </a:lnTo>
                <a:lnTo>
                  <a:pt x="6817" y="697"/>
                </a:lnTo>
                <a:lnTo>
                  <a:pt x="6798" y="691"/>
                </a:lnTo>
                <a:lnTo>
                  <a:pt x="6778" y="684"/>
                </a:lnTo>
                <a:lnTo>
                  <a:pt x="6738" y="674"/>
                </a:lnTo>
                <a:lnTo>
                  <a:pt x="6698" y="665"/>
                </a:lnTo>
                <a:lnTo>
                  <a:pt x="6656" y="659"/>
                </a:lnTo>
                <a:lnTo>
                  <a:pt x="6613" y="655"/>
                </a:lnTo>
                <a:lnTo>
                  <a:pt x="6570" y="652"/>
                </a:lnTo>
                <a:lnTo>
                  <a:pt x="6525" y="651"/>
                </a:lnTo>
                <a:lnTo>
                  <a:pt x="6479" y="652"/>
                </a:lnTo>
                <a:lnTo>
                  <a:pt x="6434" y="655"/>
                </a:lnTo>
                <a:lnTo>
                  <a:pt x="6391" y="659"/>
                </a:lnTo>
                <a:lnTo>
                  <a:pt x="6349" y="665"/>
                </a:lnTo>
                <a:lnTo>
                  <a:pt x="6308" y="674"/>
                </a:lnTo>
                <a:lnTo>
                  <a:pt x="6268" y="684"/>
                </a:lnTo>
                <a:lnTo>
                  <a:pt x="6249" y="691"/>
                </a:lnTo>
                <a:lnTo>
                  <a:pt x="6229" y="697"/>
                </a:lnTo>
                <a:lnTo>
                  <a:pt x="6210" y="704"/>
                </a:lnTo>
                <a:lnTo>
                  <a:pt x="6192" y="712"/>
                </a:lnTo>
                <a:lnTo>
                  <a:pt x="6173" y="719"/>
                </a:lnTo>
                <a:lnTo>
                  <a:pt x="6155" y="727"/>
                </a:lnTo>
                <a:lnTo>
                  <a:pt x="6137" y="736"/>
                </a:lnTo>
                <a:lnTo>
                  <a:pt x="6119" y="745"/>
                </a:lnTo>
                <a:lnTo>
                  <a:pt x="6103" y="755"/>
                </a:lnTo>
                <a:lnTo>
                  <a:pt x="6086" y="765"/>
                </a:lnTo>
                <a:lnTo>
                  <a:pt x="6069" y="776"/>
                </a:lnTo>
                <a:lnTo>
                  <a:pt x="6052" y="787"/>
                </a:lnTo>
                <a:lnTo>
                  <a:pt x="6036" y="799"/>
                </a:lnTo>
                <a:lnTo>
                  <a:pt x="6021" y="810"/>
                </a:lnTo>
                <a:lnTo>
                  <a:pt x="6005" y="823"/>
                </a:lnTo>
                <a:lnTo>
                  <a:pt x="5990" y="836"/>
                </a:lnTo>
                <a:lnTo>
                  <a:pt x="5974" y="849"/>
                </a:lnTo>
                <a:lnTo>
                  <a:pt x="5960" y="863"/>
                </a:lnTo>
                <a:lnTo>
                  <a:pt x="5946" y="878"/>
                </a:lnTo>
                <a:lnTo>
                  <a:pt x="5931" y="892"/>
                </a:lnTo>
                <a:lnTo>
                  <a:pt x="5918" y="908"/>
                </a:lnTo>
                <a:lnTo>
                  <a:pt x="5904" y="923"/>
                </a:lnTo>
                <a:lnTo>
                  <a:pt x="5891" y="938"/>
                </a:lnTo>
                <a:lnTo>
                  <a:pt x="5879" y="955"/>
                </a:lnTo>
                <a:lnTo>
                  <a:pt x="5867" y="971"/>
                </a:lnTo>
                <a:lnTo>
                  <a:pt x="5855" y="988"/>
                </a:lnTo>
                <a:lnTo>
                  <a:pt x="5844" y="1006"/>
                </a:lnTo>
                <a:lnTo>
                  <a:pt x="5833" y="1022"/>
                </a:lnTo>
                <a:lnTo>
                  <a:pt x="5813" y="1058"/>
                </a:lnTo>
                <a:lnTo>
                  <a:pt x="5794" y="1095"/>
                </a:lnTo>
                <a:lnTo>
                  <a:pt x="5779" y="1133"/>
                </a:lnTo>
                <a:lnTo>
                  <a:pt x="5763" y="1171"/>
                </a:lnTo>
                <a:lnTo>
                  <a:pt x="5750" y="1212"/>
                </a:lnTo>
                <a:lnTo>
                  <a:pt x="5739" y="1253"/>
                </a:lnTo>
                <a:lnTo>
                  <a:pt x="5729" y="1296"/>
                </a:lnTo>
                <a:lnTo>
                  <a:pt x="5722" y="1340"/>
                </a:lnTo>
                <a:lnTo>
                  <a:pt x="5716" y="1385"/>
                </a:lnTo>
                <a:lnTo>
                  <a:pt x="5711" y="1431"/>
                </a:lnTo>
                <a:lnTo>
                  <a:pt x="5708" y="1479"/>
                </a:lnTo>
                <a:lnTo>
                  <a:pt x="5707" y="1527"/>
                </a:lnTo>
                <a:lnTo>
                  <a:pt x="5709" y="3721"/>
                </a:lnTo>
                <a:lnTo>
                  <a:pt x="5036" y="3721"/>
                </a:lnTo>
                <a:close/>
              </a:path>
            </a:pathLst>
          </a:custGeom>
          <a:solidFill>
            <a:srgbClr val="50505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45894" name="Freeform 6"/>
          <p:cNvSpPr>
            <a:spLocks noEditPoints="1"/>
          </p:cNvSpPr>
          <p:nvPr/>
        </p:nvSpPr>
        <p:spPr bwMode="auto">
          <a:xfrm>
            <a:off x="8112126" y="6107113"/>
            <a:ext cx="709613" cy="376238"/>
          </a:xfrm>
          <a:custGeom>
            <a:avLst/>
            <a:gdLst/>
            <a:ahLst/>
            <a:cxnLst>
              <a:cxn ang="0">
                <a:pos x="36" y="3333"/>
              </a:cxn>
              <a:cxn ang="0">
                <a:pos x="150" y="3213"/>
              </a:cxn>
              <a:cxn ang="0">
                <a:pos x="313" y="3170"/>
              </a:cxn>
              <a:cxn ang="0">
                <a:pos x="473" y="3213"/>
              </a:cxn>
              <a:cxn ang="0">
                <a:pos x="587" y="3333"/>
              </a:cxn>
              <a:cxn ang="0">
                <a:pos x="622" y="3496"/>
              </a:cxn>
              <a:cxn ang="0">
                <a:pos x="571" y="3648"/>
              </a:cxn>
              <a:cxn ang="0">
                <a:pos x="445" y="3756"/>
              </a:cxn>
              <a:cxn ang="0">
                <a:pos x="280" y="3783"/>
              </a:cxn>
              <a:cxn ang="0">
                <a:pos x="126" y="3725"/>
              </a:cxn>
              <a:cxn ang="0">
                <a:pos x="23" y="3597"/>
              </a:cxn>
              <a:cxn ang="0">
                <a:pos x="2988" y="0"/>
              </a:cxn>
              <a:cxn ang="0">
                <a:pos x="3288" y="55"/>
              </a:cxn>
              <a:cxn ang="0">
                <a:pos x="3459" y="204"/>
              </a:cxn>
              <a:cxn ang="0">
                <a:pos x="3500" y="444"/>
              </a:cxn>
              <a:cxn ang="0">
                <a:pos x="3383" y="711"/>
              </a:cxn>
              <a:cxn ang="0">
                <a:pos x="2800" y="1504"/>
              </a:cxn>
              <a:cxn ang="0">
                <a:pos x="3121" y="1585"/>
              </a:cxn>
              <a:cxn ang="0">
                <a:pos x="3380" y="1732"/>
              </a:cxn>
              <a:cxn ang="0">
                <a:pos x="3576" y="1944"/>
              </a:cxn>
              <a:cxn ang="0">
                <a:pos x="3698" y="2211"/>
              </a:cxn>
              <a:cxn ang="0">
                <a:pos x="3747" y="2536"/>
              </a:cxn>
              <a:cxn ang="0">
                <a:pos x="3722" y="2873"/>
              </a:cxn>
              <a:cxn ang="0">
                <a:pos x="3619" y="3164"/>
              </a:cxn>
              <a:cxn ang="0">
                <a:pos x="3437" y="3409"/>
              </a:cxn>
              <a:cxn ang="0">
                <a:pos x="3190" y="3597"/>
              </a:cxn>
              <a:cxn ang="0">
                <a:pos x="2894" y="3710"/>
              </a:cxn>
              <a:cxn ang="0">
                <a:pos x="2550" y="3747"/>
              </a:cxn>
              <a:cxn ang="0">
                <a:pos x="2750" y="3206"/>
              </a:cxn>
              <a:cxn ang="0">
                <a:pos x="3082" y="3004"/>
              </a:cxn>
              <a:cxn ang="0">
                <a:pos x="3218" y="2652"/>
              </a:cxn>
              <a:cxn ang="0">
                <a:pos x="3158" y="2271"/>
              </a:cxn>
              <a:cxn ang="0">
                <a:pos x="2913" y="2015"/>
              </a:cxn>
              <a:cxn ang="0">
                <a:pos x="2520" y="1916"/>
              </a:cxn>
              <a:cxn ang="0">
                <a:pos x="5037" y="3295"/>
              </a:cxn>
              <a:cxn ang="0">
                <a:pos x="5392" y="3278"/>
              </a:cxn>
              <a:cxn ang="0">
                <a:pos x="5799" y="3173"/>
              </a:cxn>
              <a:cxn ang="0">
                <a:pos x="6141" y="2973"/>
              </a:cxn>
              <a:cxn ang="0">
                <a:pos x="6408" y="2691"/>
              </a:cxn>
              <a:cxn ang="0">
                <a:pos x="6576" y="2347"/>
              </a:cxn>
              <a:cxn ang="0">
                <a:pos x="6645" y="1945"/>
              </a:cxn>
              <a:cxn ang="0">
                <a:pos x="6612" y="1516"/>
              </a:cxn>
              <a:cxn ang="0">
                <a:pos x="6477" y="1149"/>
              </a:cxn>
              <a:cxn ang="0">
                <a:pos x="6241" y="846"/>
              </a:cxn>
              <a:cxn ang="0">
                <a:pos x="5913" y="617"/>
              </a:cxn>
              <a:cxn ang="0">
                <a:pos x="5514" y="479"/>
              </a:cxn>
              <a:cxn ang="0">
                <a:pos x="5041" y="433"/>
              </a:cxn>
              <a:cxn ang="0">
                <a:pos x="4309" y="0"/>
              </a:cxn>
              <a:cxn ang="0">
                <a:pos x="5447" y="25"/>
              </a:cxn>
              <a:cxn ang="0">
                <a:pos x="5884" y="112"/>
              </a:cxn>
              <a:cxn ang="0">
                <a:pos x="6232" y="264"/>
              </a:cxn>
              <a:cxn ang="0">
                <a:pos x="6753" y="703"/>
              </a:cxn>
              <a:cxn ang="0">
                <a:pos x="7065" y="1270"/>
              </a:cxn>
              <a:cxn ang="0">
                <a:pos x="7157" y="1935"/>
              </a:cxn>
              <a:cxn ang="0">
                <a:pos x="7018" y="2588"/>
              </a:cxn>
              <a:cxn ang="0">
                <a:pos x="6653" y="3146"/>
              </a:cxn>
              <a:cxn ang="0">
                <a:pos x="6151" y="3527"/>
              </a:cxn>
              <a:cxn ang="0">
                <a:pos x="5804" y="3657"/>
              </a:cxn>
              <a:cxn ang="0">
                <a:pos x="5374" y="3731"/>
              </a:cxn>
            </a:cxnLst>
            <a:rect l="0" t="0" r="r" b="b"/>
            <a:pathLst>
              <a:path w="7158" h="3784">
                <a:moveTo>
                  <a:pt x="0" y="3480"/>
                </a:moveTo>
                <a:lnTo>
                  <a:pt x="1" y="3465"/>
                </a:lnTo>
                <a:lnTo>
                  <a:pt x="2" y="3449"/>
                </a:lnTo>
                <a:lnTo>
                  <a:pt x="3" y="3433"/>
                </a:lnTo>
                <a:lnTo>
                  <a:pt x="7" y="3417"/>
                </a:lnTo>
                <a:lnTo>
                  <a:pt x="10" y="3403"/>
                </a:lnTo>
                <a:lnTo>
                  <a:pt x="13" y="3388"/>
                </a:lnTo>
                <a:lnTo>
                  <a:pt x="18" y="3374"/>
                </a:lnTo>
                <a:lnTo>
                  <a:pt x="23" y="3360"/>
                </a:lnTo>
                <a:lnTo>
                  <a:pt x="29" y="3346"/>
                </a:lnTo>
                <a:lnTo>
                  <a:pt x="36" y="3333"/>
                </a:lnTo>
                <a:lnTo>
                  <a:pt x="43" y="3320"/>
                </a:lnTo>
                <a:lnTo>
                  <a:pt x="51" y="3307"/>
                </a:lnTo>
                <a:lnTo>
                  <a:pt x="60" y="3295"/>
                </a:lnTo>
                <a:lnTo>
                  <a:pt x="70" y="3283"/>
                </a:lnTo>
                <a:lnTo>
                  <a:pt x="79" y="3271"/>
                </a:lnTo>
                <a:lnTo>
                  <a:pt x="91" y="3260"/>
                </a:lnTo>
                <a:lnTo>
                  <a:pt x="101" y="3248"/>
                </a:lnTo>
                <a:lnTo>
                  <a:pt x="113" y="3239"/>
                </a:lnTo>
                <a:lnTo>
                  <a:pt x="125" y="3229"/>
                </a:lnTo>
                <a:lnTo>
                  <a:pt x="137" y="3220"/>
                </a:lnTo>
                <a:lnTo>
                  <a:pt x="150" y="3213"/>
                </a:lnTo>
                <a:lnTo>
                  <a:pt x="163" y="3204"/>
                </a:lnTo>
                <a:lnTo>
                  <a:pt x="176" y="3198"/>
                </a:lnTo>
                <a:lnTo>
                  <a:pt x="191" y="3192"/>
                </a:lnTo>
                <a:lnTo>
                  <a:pt x="204" y="3186"/>
                </a:lnTo>
                <a:lnTo>
                  <a:pt x="219" y="3182"/>
                </a:lnTo>
                <a:lnTo>
                  <a:pt x="234" y="3178"/>
                </a:lnTo>
                <a:lnTo>
                  <a:pt x="248" y="3175"/>
                </a:lnTo>
                <a:lnTo>
                  <a:pt x="264" y="3173"/>
                </a:lnTo>
                <a:lnTo>
                  <a:pt x="280" y="3171"/>
                </a:lnTo>
                <a:lnTo>
                  <a:pt x="296" y="3170"/>
                </a:lnTo>
                <a:lnTo>
                  <a:pt x="313" y="3170"/>
                </a:lnTo>
                <a:lnTo>
                  <a:pt x="328" y="3170"/>
                </a:lnTo>
                <a:lnTo>
                  <a:pt x="344" y="3171"/>
                </a:lnTo>
                <a:lnTo>
                  <a:pt x="360" y="3173"/>
                </a:lnTo>
                <a:lnTo>
                  <a:pt x="376" y="3175"/>
                </a:lnTo>
                <a:lnTo>
                  <a:pt x="390" y="3178"/>
                </a:lnTo>
                <a:lnTo>
                  <a:pt x="405" y="3182"/>
                </a:lnTo>
                <a:lnTo>
                  <a:pt x="419" y="3186"/>
                </a:lnTo>
                <a:lnTo>
                  <a:pt x="434" y="3192"/>
                </a:lnTo>
                <a:lnTo>
                  <a:pt x="446" y="3198"/>
                </a:lnTo>
                <a:lnTo>
                  <a:pt x="460" y="3204"/>
                </a:lnTo>
                <a:lnTo>
                  <a:pt x="473" y="3213"/>
                </a:lnTo>
                <a:lnTo>
                  <a:pt x="485" y="3220"/>
                </a:lnTo>
                <a:lnTo>
                  <a:pt x="498" y="3229"/>
                </a:lnTo>
                <a:lnTo>
                  <a:pt x="509" y="3239"/>
                </a:lnTo>
                <a:lnTo>
                  <a:pt x="521" y="3248"/>
                </a:lnTo>
                <a:lnTo>
                  <a:pt x="533" y="3260"/>
                </a:lnTo>
                <a:lnTo>
                  <a:pt x="543" y="3271"/>
                </a:lnTo>
                <a:lnTo>
                  <a:pt x="554" y="3283"/>
                </a:lnTo>
                <a:lnTo>
                  <a:pt x="563" y="3295"/>
                </a:lnTo>
                <a:lnTo>
                  <a:pt x="571" y="3307"/>
                </a:lnTo>
                <a:lnTo>
                  <a:pt x="580" y="3320"/>
                </a:lnTo>
                <a:lnTo>
                  <a:pt x="587" y="3333"/>
                </a:lnTo>
                <a:lnTo>
                  <a:pt x="594" y="3346"/>
                </a:lnTo>
                <a:lnTo>
                  <a:pt x="600" y="3360"/>
                </a:lnTo>
                <a:lnTo>
                  <a:pt x="605" y="3374"/>
                </a:lnTo>
                <a:lnTo>
                  <a:pt x="609" y="3388"/>
                </a:lnTo>
                <a:lnTo>
                  <a:pt x="614" y="3403"/>
                </a:lnTo>
                <a:lnTo>
                  <a:pt x="617" y="3417"/>
                </a:lnTo>
                <a:lnTo>
                  <a:pt x="619" y="3433"/>
                </a:lnTo>
                <a:lnTo>
                  <a:pt x="621" y="3449"/>
                </a:lnTo>
                <a:lnTo>
                  <a:pt x="622" y="3465"/>
                </a:lnTo>
                <a:lnTo>
                  <a:pt x="622" y="3480"/>
                </a:lnTo>
                <a:lnTo>
                  <a:pt x="622" y="3496"/>
                </a:lnTo>
                <a:lnTo>
                  <a:pt x="621" y="3511"/>
                </a:lnTo>
                <a:lnTo>
                  <a:pt x="619" y="3527"/>
                </a:lnTo>
                <a:lnTo>
                  <a:pt x="617" y="3541"/>
                </a:lnTo>
                <a:lnTo>
                  <a:pt x="614" y="3556"/>
                </a:lnTo>
                <a:lnTo>
                  <a:pt x="609" y="3570"/>
                </a:lnTo>
                <a:lnTo>
                  <a:pt x="605" y="3583"/>
                </a:lnTo>
                <a:lnTo>
                  <a:pt x="600" y="3597"/>
                </a:lnTo>
                <a:lnTo>
                  <a:pt x="594" y="3611"/>
                </a:lnTo>
                <a:lnTo>
                  <a:pt x="586" y="3623"/>
                </a:lnTo>
                <a:lnTo>
                  <a:pt x="579" y="3636"/>
                </a:lnTo>
                <a:lnTo>
                  <a:pt x="571" y="3648"/>
                </a:lnTo>
                <a:lnTo>
                  <a:pt x="562" y="3660"/>
                </a:lnTo>
                <a:lnTo>
                  <a:pt x="552" y="3672"/>
                </a:lnTo>
                <a:lnTo>
                  <a:pt x="543" y="3684"/>
                </a:lnTo>
                <a:lnTo>
                  <a:pt x="531" y="3694"/>
                </a:lnTo>
                <a:lnTo>
                  <a:pt x="520" y="3706"/>
                </a:lnTo>
                <a:lnTo>
                  <a:pt x="508" y="3715"/>
                </a:lnTo>
                <a:lnTo>
                  <a:pt x="497" y="3725"/>
                </a:lnTo>
                <a:lnTo>
                  <a:pt x="484" y="3734"/>
                </a:lnTo>
                <a:lnTo>
                  <a:pt x="471" y="3742"/>
                </a:lnTo>
                <a:lnTo>
                  <a:pt x="459" y="3749"/>
                </a:lnTo>
                <a:lnTo>
                  <a:pt x="445" y="3756"/>
                </a:lnTo>
                <a:lnTo>
                  <a:pt x="432" y="3762"/>
                </a:lnTo>
                <a:lnTo>
                  <a:pt x="418" y="3767"/>
                </a:lnTo>
                <a:lnTo>
                  <a:pt x="403" y="3772"/>
                </a:lnTo>
                <a:lnTo>
                  <a:pt x="389" y="3775"/>
                </a:lnTo>
                <a:lnTo>
                  <a:pt x="375" y="3778"/>
                </a:lnTo>
                <a:lnTo>
                  <a:pt x="359" y="3781"/>
                </a:lnTo>
                <a:lnTo>
                  <a:pt x="344" y="3783"/>
                </a:lnTo>
                <a:lnTo>
                  <a:pt x="328" y="3784"/>
                </a:lnTo>
                <a:lnTo>
                  <a:pt x="313" y="3784"/>
                </a:lnTo>
                <a:lnTo>
                  <a:pt x="296" y="3784"/>
                </a:lnTo>
                <a:lnTo>
                  <a:pt x="280" y="3783"/>
                </a:lnTo>
                <a:lnTo>
                  <a:pt x="264" y="3781"/>
                </a:lnTo>
                <a:lnTo>
                  <a:pt x="250" y="3778"/>
                </a:lnTo>
                <a:lnTo>
                  <a:pt x="235" y="3775"/>
                </a:lnTo>
                <a:lnTo>
                  <a:pt x="220" y="3772"/>
                </a:lnTo>
                <a:lnTo>
                  <a:pt x="205" y="3767"/>
                </a:lnTo>
                <a:lnTo>
                  <a:pt x="192" y="3762"/>
                </a:lnTo>
                <a:lnTo>
                  <a:pt x="178" y="3756"/>
                </a:lnTo>
                <a:lnTo>
                  <a:pt x="164" y="3749"/>
                </a:lnTo>
                <a:lnTo>
                  <a:pt x="152" y="3742"/>
                </a:lnTo>
                <a:lnTo>
                  <a:pt x="139" y="3734"/>
                </a:lnTo>
                <a:lnTo>
                  <a:pt x="126" y="3725"/>
                </a:lnTo>
                <a:lnTo>
                  <a:pt x="114" y="3715"/>
                </a:lnTo>
                <a:lnTo>
                  <a:pt x="102" y="3706"/>
                </a:lnTo>
                <a:lnTo>
                  <a:pt x="91" y="3694"/>
                </a:lnTo>
                <a:lnTo>
                  <a:pt x="80" y="3684"/>
                </a:lnTo>
                <a:lnTo>
                  <a:pt x="70" y="3672"/>
                </a:lnTo>
                <a:lnTo>
                  <a:pt x="60" y="3660"/>
                </a:lnTo>
                <a:lnTo>
                  <a:pt x="52" y="3648"/>
                </a:lnTo>
                <a:lnTo>
                  <a:pt x="43" y="3636"/>
                </a:lnTo>
                <a:lnTo>
                  <a:pt x="36" y="3623"/>
                </a:lnTo>
                <a:lnTo>
                  <a:pt x="30" y="3611"/>
                </a:lnTo>
                <a:lnTo>
                  <a:pt x="23" y="3597"/>
                </a:lnTo>
                <a:lnTo>
                  <a:pt x="18" y="3583"/>
                </a:lnTo>
                <a:lnTo>
                  <a:pt x="14" y="3570"/>
                </a:lnTo>
                <a:lnTo>
                  <a:pt x="10" y="3556"/>
                </a:lnTo>
                <a:lnTo>
                  <a:pt x="7" y="3541"/>
                </a:lnTo>
                <a:lnTo>
                  <a:pt x="3" y="3527"/>
                </a:lnTo>
                <a:lnTo>
                  <a:pt x="2" y="3511"/>
                </a:lnTo>
                <a:lnTo>
                  <a:pt x="1" y="3496"/>
                </a:lnTo>
                <a:lnTo>
                  <a:pt x="0" y="3480"/>
                </a:lnTo>
                <a:close/>
                <a:moveTo>
                  <a:pt x="1386" y="0"/>
                </a:moveTo>
                <a:lnTo>
                  <a:pt x="2954" y="0"/>
                </a:lnTo>
                <a:lnTo>
                  <a:pt x="2988" y="0"/>
                </a:lnTo>
                <a:lnTo>
                  <a:pt x="3020" y="1"/>
                </a:lnTo>
                <a:lnTo>
                  <a:pt x="3052" y="3"/>
                </a:lnTo>
                <a:lnTo>
                  <a:pt x="3083" y="5"/>
                </a:lnTo>
                <a:lnTo>
                  <a:pt x="3112" y="9"/>
                </a:lnTo>
                <a:lnTo>
                  <a:pt x="3140" y="13"/>
                </a:lnTo>
                <a:lnTo>
                  <a:pt x="3168" y="19"/>
                </a:lnTo>
                <a:lnTo>
                  <a:pt x="3194" y="24"/>
                </a:lnTo>
                <a:lnTo>
                  <a:pt x="3218" y="30"/>
                </a:lnTo>
                <a:lnTo>
                  <a:pt x="3242" y="38"/>
                </a:lnTo>
                <a:lnTo>
                  <a:pt x="3266" y="46"/>
                </a:lnTo>
                <a:lnTo>
                  <a:pt x="3288" y="55"/>
                </a:lnTo>
                <a:lnTo>
                  <a:pt x="3309" y="65"/>
                </a:lnTo>
                <a:lnTo>
                  <a:pt x="3329" y="75"/>
                </a:lnTo>
                <a:lnTo>
                  <a:pt x="3348" y="87"/>
                </a:lnTo>
                <a:lnTo>
                  <a:pt x="3364" y="98"/>
                </a:lnTo>
                <a:lnTo>
                  <a:pt x="3381" y="111"/>
                </a:lnTo>
                <a:lnTo>
                  <a:pt x="3397" y="125"/>
                </a:lnTo>
                <a:lnTo>
                  <a:pt x="3412" y="139"/>
                </a:lnTo>
                <a:lnTo>
                  <a:pt x="3426" y="154"/>
                </a:lnTo>
                <a:lnTo>
                  <a:pt x="3438" y="170"/>
                </a:lnTo>
                <a:lnTo>
                  <a:pt x="3449" y="186"/>
                </a:lnTo>
                <a:lnTo>
                  <a:pt x="3459" y="204"/>
                </a:lnTo>
                <a:lnTo>
                  <a:pt x="3469" y="222"/>
                </a:lnTo>
                <a:lnTo>
                  <a:pt x="3476" y="240"/>
                </a:lnTo>
                <a:lnTo>
                  <a:pt x="3483" y="260"/>
                </a:lnTo>
                <a:lnTo>
                  <a:pt x="3490" y="280"/>
                </a:lnTo>
                <a:lnTo>
                  <a:pt x="3494" y="301"/>
                </a:lnTo>
                <a:lnTo>
                  <a:pt x="3498" y="322"/>
                </a:lnTo>
                <a:lnTo>
                  <a:pt x="3500" y="345"/>
                </a:lnTo>
                <a:lnTo>
                  <a:pt x="3502" y="368"/>
                </a:lnTo>
                <a:lnTo>
                  <a:pt x="3502" y="391"/>
                </a:lnTo>
                <a:lnTo>
                  <a:pt x="3502" y="417"/>
                </a:lnTo>
                <a:lnTo>
                  <a:pt x="3500" y="444"/>
                </a:lnTo>
                <a:lnTo>
                  <a:pt x="3496" y="470"/>
                </a:lnTo>
                <a:lnTo>
                  <a:pt x="3492" y="495"/>
                </a:lnTo>
                <a:lnTo>
                  <a:pt x="3484" y="521"/>
                </a:lnTo>
                <a:lnTo>
                  <a:pt x="3477" y="547"/>
                </a:lnTo>
                <a:lnTo>
                  <a:pt x="3468" y="572"/>
                </a:lnTo>
                <a:lnTo>
                  <a:pt x="3457" y="596"/>
                </a:lnTo>
                <a:lnTo>
                  <a:pt x="3444" y="621"/>
                </a:lnTo>
                <a:lnTo>
                  <a:pt x="3431" y="644"/>
                </a:lnTo>
                <a:lnTo>
                  <a:pt x="3416" y="667"/>
                </a:lnTo>
                <a:lnTo>
                  <a:pt x="3400" y="689"/>
                </a:lnTo>
                <a:lnTo>
                  <a:pt x="3383" y="711"/>
                </a:lnTo>
                <a:lnTo>
                  <a:pt x="3364" y="732"/>
                </a:lnTo>
                <a:lnTo>
                  <a:pt x="3345" y="752"/>
                </a:lnTo>
                <a:lnTo>
                  <a:pt x="3323" y="771"/>
                </a:lnTo>
                <a:lnTo>
                  <a:pt x="2563" y="1487"/>
                </a:lnTo>
                <a:lnTo>
                  <a:pt x="2599" y="1488"/>
                </a:lnTo>
                <a:lnTo>
                  <a:pt x="2633" y="1489"/>
                </a:lnTo>
                <a:lnTo>
                  <a:pt x="2668" y="1491"/>
                </a:lnTo>
                <a:lnTo>
                  <a:pt x="2702" y="1493"/>
                </a:lnTo>
                <a:lnTo>
                  <a:pt x="2735" y="1496"/>
                </a:lnTo>
                <a:lnTo>
                  <a:pt x="2768" y="1500"/>
                </a:lnTo>
                <a:lnTo>
                  <a:pt x="2800" y="1504"/>
                </a:lnTo>
                <a:lnTo>
                  <a:pt x="2832" y="1508"/>
                </a:lnTo>
                <a:lnTo>
                  <a:pt x="2863" y="1513"/>
                </a:lnTo>
                <a:lnTo>
                  <a:pt x="2893" y="1520"/>
                </a:lnTo>
                <a:lnTo>
                  <a:pt x="2924" y="1526"/>
                </a:lnTo>
                <a:lnTo>
                  <a:pt x="2953" y="1532"/>
                </a:lnTo>
                <a:lnTo>
                  <a:pt x="2983" y="1540"/>
                </a:lnTo>
                <a:lnTo>
                  <a:pt x="3011" y="1548"/>
                </a:lnTo>
                <a:lnTo>
                  <a:pt x="3039" y="1556"/>
                </a:lnTo>
                <a:lnTo>
                  <a:pt x="3068" y="1565"/>
                </a:lnTo>
                <a:lnTo>
                  <a:pt x="3094" y="1575"/>
                </a:lnTo>
                <a:lnTo>
                  <a:pt x="3121" y="1585"/>
                </a:lnTo>
                <a:lnTo>
                  <a:pt x="3147" y="1595"/>
                </a:lnTo>
                <a:lnTo>
                  <a:pt x="3173" y="1607"/>
                </a:lnTo>
                <a:lnTo>
                  <a:pt x="3198" y="1618"/>
                </a:lnTo>
                <a:lnTo>
                  <a:pt x="3222" y="1631"/>
                </a:lnTo>
                <a:lnTo>
                  <a:pt x="3247" y="1643"/>
                </a:lnTo>
                <a:lnTo>
                  <a:pt x="3271" y="1657"/>
                </a:lnTo>
                <a:lnTo>
                  <a:pt x="3293" y="1671"/>
                </a:lnTo>
                <a:lnTo>
                  <a:pt x="3316" y="1685"/>
                </a:lnTo>
                <a:lnTo>
                  <a:pt x="3338" y="1700"/>
                </a:lnTo>
                <a:lnTo>
                  <a:pt x="3359" y="1716"/>
                </a:lnTo>
                <a:lnTo>
                  <a:pt x="3380" y="1732"/>
                </a:lnTo>
                <a:lnTo>
                  <a:pt x="3401" y="1748"/>
                </a:lnTo>
                <a:lnTo>
                  <a:pt x="3421" y="1766"/>
                </a:lnTo>
                <a:lnTo>
                  <a:pt x="3441" y="1783"/>
                </a:lnTo>
                <a:lnTo>
                  <a:pt x="3460" y="1802"/>
                </a:lnTo>
                <a:lnTo>
                  <a:pt x="3478" y="1821"/>
                </a:lnTo>
                <a:lnTo>
                  <a:pt x="3496" y="1840"/>
                </a:lnTo>
                <a:lnTo>
                  <a:pt x="3513" y="1860"/>
                </a:lnTo>
                <a:lnTo>
                  <a:pt x="3530" y="1880"/>
                </a:lnTo>
                <a:lnTo>
                  <a:pt x="3545" y="1901"/>
                </a:lnTo>
                <a:lnTo>
                  <a:pt x="3561" y="1922"/>
                </a:lnTo>
                <a:lnTo>
                  <a:pt x="3576" y="1944"/>
                </a:lnTo>
                <a:lnTo>
                  <a:pt x="3590" y="1966"/>
                </a:lnTo>
                <a:lnTo>
                  <a:pt x="3603" y="1988"/>
                </a:lnTo>
                <a:lnTo>
                  <a:pt x="3616" y="2011"/>
                </a:lnTo>
                <a:lnTo>
                  <a:pt x="3629" y="2034"/>
                </a:lnTo>
                <a:lnTo>
                  <a:pt x="3640" y="2058"/>
                </a:lnTo>
                <a:lnTo>
                  <a:pt x="3652" y="2082"/>
                </a:lnTo>
                <a:lnTo>
                  <a:pt x="3662" y="2107"/>
                </a:lnTo>
                <a:lnTo>
                  <a:pt x="3672" y="2133"/>
                </a:lnTo>
                <a:lnTo>
                  <a:pt x="3681" y="2159"/>
                </a:lnTo>
                <a:lnTo>
                  <a:pt x="3690" y="2185"/>
                </a:lnTo>
                <a:lnTo>
                  <a:pt x="3698" y="2211"/>
                </a:lnTo>
                <a:lnTo>
                  <a:pt x="3705" y="2239"/>
                </a:lnTo>
                <a:lnTo>
                  <a:pt x="3713" y="2266"/>
                </a:lnTo>
                <a:lnTo>
                  <a:pt x="3719" y="2294"/>
                </a:lnTo>
                <a:lnTo>
                  <a:pt x="3724" y="2323"/>
                </a:lnTo>
                <a:lnTo>
                  <a:pt x="3730" y="2352"/>
                </a:lnTo>
                <a:lnTo>
                  <a:pt x="3734" y="2381"/>
                </a:lnTo>
                <a:lnTo>
                  <a:pt x="3738" y="2412"/>
                </a:lnTo>
                <a:lnTo>
                  <a:pt x="3741" y="2442"/>
                </a:lnTo>
                <a:lnTo>
                  <a:pt x="3744" y="2473"/>
                </a:lnTo>
                <a:lnTo>
                  <a:pt x="3746" y="2504"/>
                </a:lnTo>
                <a:lnTo>
                  <a:pt x="3747" y="2536"/>
                </a:lnTo>
                <a:lnTo>
                  <a:pt x="3748" y="2568"/>
                </a:lnTo>
                <a:lnTo>
                  <a:pt x="3748" y="2601"/>
                </a:lnTo>
                <a:lnTo>
                  <a:pt x="3748" y="2633"/>
                </a:lnTo>
                <a:lnTo>
                  <a:pt x="3747" y="2664"/>
                </a:lnTo>
                <a:lnTo>
                  <a:pt x="3746" y="2695"/>
                </a:lnTo>
                <a:lnTo>
                  <a:pt x="3744" y="2726"/>
                </a:lnTo>
                <a:lnTo>
                  <a:pt x="3741" y="2756"/>
                </a:lnTo>
                <a:lnTo>
                  <a:pt x="3737" y="2785"/>
                </a:lnTo>
                <a:lnTo>
                  <a:pt x="3733" y="2815"/>
                </a:lnTo>
                <a:lnTo>
                  <a:pt x="3728" y="2844"/>
                </a:lnTo>
                <a:lnTo>
                  <a:pt x="3722" y="2873"/>
                </a:lnTo>
                <a:lnTo>
                  <a:pt x="3717" y="2901"/>
                </a:lnTo>
                <a:lnTo>
                  <a:pt x="3710" y="2929"/>
                </a:lnTo>
                <a:lnTo>
                  <a:pt x="3702" y="2957"/>
                </a:lnTo>
                <a:lnTo>
                  <a:pt x="3694" y="2984"/>
                </a:lnTo>
                <a:lnTo>
                  <a:pt x="3685" y="3011"/>
                </a:lnTo>
                <a:lnTo>
                  <a:pt x="3676" y="3037"/>
                </a:lnTo>
                <a:lnTo>
                  <a:pt x="3665" y="3064"/>
                </a:lnTo>
                <a:lnTo>
                  <a:pt x="3655" y="3089"/>
                </a:lnTo>
                <a:lnTo>
                  <a:pt x="3643" y="3114"/>
                </a:lnTo>
                <a:lnTo>
                  <a:pt x="3632" y="3139"/>
                </a:lnTo>
                <a:lnTo>
                  <a:pt x="3619" y="3164"/>
                </a:lnTo>
                <a:lnTo>
                  <a:pt x="3605" y="3189"/>
                </a:lnTo>
                <a:lnTo>
                  <a:pt x="3592" y="3212"/>
                </a:lnTo>
                <a:lnTo>
                  <a:pt x="3577" y="3236"/>
                </a:lnTo>
                <a:lnTo>
                  <a:pt x="3562" y="3259"/>
                </a:lnTo>
                <a:lnTo>
                  <a:pt x="3546" y="3281"/>
                </a:lnTo>
                <a:lnTo>
                  <a:pt x="3530" y="3303"/>
                </a:lnTo>
                <a:lnTo>
                  <a:pt x="3513" y="3325"/>
                </a:lnTo>
                <a:lnTo>
                  <a:pt x="3495" y="3347"/>
                </a:lnTo>
                <a:lnTo>
                  <a:pt x="3476" y="3368"/>
                </a:lnTo>
                <a:lnTo>
                  <a:pt x="3457" y="3389"/>
                </a:lnTo>
                <a:lnTo>
                  <a:pt x="3437" y="3409"/>
                </a:lnTo>
                <a:lnTo>
                  <a:pt x="3417" y="3429"/>
                </a:lnTo>
                <a:lnTo>
                  <a:pt x="3396" y="3449"/>
                </a:lnTo>
                <a:lnTo>
                  <a:pt x="3374" y="3468"/>
                </a:lnTo>
                <a:lnTo>
                  <a:pt x="3353" y="3487"/>
                </a:lnTo>
                <a:lnTo>
                  <a:pt x="3331" y="3503"/>
                </a:lnTo>
                <a:lnTo>
                  <a:pt x="3308" y="3521"/>
                </a:lnTo>
                <a:lnTo>
                  <a:pt x="3286" y="3537"/>
                </a:lnTo>
                <a:lnTo>
                  <a:pt x="3262" y="3553"/>
                </a:lnTo>
                <a:lnTo>
                  <a:pt x="3238" y="3569"/>
                </a:lnTo>
                <a:lnTo>
                  <a:pt x="3214" y="3583"/>
                </a:lnTo>
                <a:lnTo>
                  <a:pt x="3190" y="3597"/>
                </a:lnTo>
                <a:lnTo>
                  <a:pt x="3165" y="3611"/>
                </a:lnTo>
                <a:lnTo>
                  <a:pt x="3139" y="3623"/>
                </a:lnTo>
                <a:lnTo>
                  <a:pt x="3114" y="3636"/>
                </a:lnTo>
                <a:lnTo>
                  <a:pt x="3088" y="3646"/>
                </a:lnTo>
                <a:lnTo>
                  <a:pt x="3062" y="3658"/>
                </a:lnTo>
                <a:lnTo>
                  <a:pt x="3034" y="3668"/>
                </a:lnTo>
                <a:lnTo>
                  <a:pt x="3007" y="3678"/>
                </a:lnTo>
                <a:lnTo>
                  <a:pt x="2979" y="3686"/>
                </a:lnTo>
                <a:lnTo>
                  <a:pt x="2951" y="3694"/>
                </a:lnTo>
                <a:lnTo>
                  <a:pt x="2923" y="3703"/>
                </a:lnTo>
                <a:lnTo>
                  <a:pt x="2894" y="3710"/>
                </a:lnTo>
                <a:lnTo>
                  <a:pt x="2865" y="3717"/>
                </a:lnTo>
                <a:lnTo>
                  <a:pt x="2835" y="3722"/>
                </a:lnTo>
                <a:lnTo>
                  <a:pt x="2805" y="3728"/>
                </a:lnTo>
                <a:lnTo>
                  <a:pt x="2774" y="3732"/>
                </a:lnTo>
                <a:lnTo>
                  <a:pt x="2744" y="3736"/>
                </a:lnTo>
                <a:lnTo>
                  <a:pt x="2712" y="3740"/>
                </a:lnTo>
                <a:lnTo>
                  <a:pt x="2681" y="3743"/>
                </a:lnTo>
                <a:lnTo>
                  <a:pt x="2649" y="3745"/>
                </a:lnTo>
                <a:lnTo>
                  <a:pt x="2617" y="3746"/>
                </a:lnTo>
                <a:lnTo>
                  <a:pt x="2583" y="3747"/>
                </a:lnTo>
                <a:lnTo>
                  <a:pt x="2550" y="3747"/>
                </a:lnTo>
                <a:lnTo>
                  <a:pt x="1294" y="3747"/>
                </a:lnTo>
                <a:lnTo>
                  <a:pt x="1294" y="3249"/>
                </a:lnTo>
                <a:lnTo>
                  <a:pt x="2396" y="3249"/>
                </a:lnTo>
                <a:lnTo>
                  <a:pt x="2445" y="3249"/>
                </a:lnTo>
                <a:lnTo>
                  <a:pt x="2493" y="3247"/>
                </a:lnTo>
                <a:lnTo>
                  <a:pt x="2540" y="3244"/>
                </a:lnTo>
                <a:lnTo>
                  <a:pt x="2585" y="3239"/>
                </a:lnTo>
                <a:lnTo>
                  <a:pt x="2628" y="3233"/>
                </a:lnTo>
                <a:lnTo>
                  <a:pt x="2670" y="3225"/>
                </a:lnTo>
                <a:lnTo>
                  <a:pt x="2710" y="3217"/>
                </a:lnTo>
                <a:lnTo>
                  <a:pt x="2750" y="3206"/>
                </a:lnTo>
                <a:lnTo>
                  <a:pt x="2787" y="3195"/>
                </a:lnTo>
                <a:lnTo>
                  <a:pt x="2824" y="3181"/>
                </a:lnTo>
                <a:lnTo>
                  <a:pt x="2858" y="3168"/>
                </a:lnTo>
                <a:lnTo>
                  <a:pt x="2891" y="3152"/>
                </a:lnTo>
                <a:lnTo>
                  <a:pt x="2923" y="3134"/>
                </a:lnTo>
                <a:lnTo>
                  <a:pt x="2953" y="3116"/>
                </a:lnTo>
                <a:lnTo>
                  <a:pt x="2982" y="3096"/>
                </a:lnTo>
                <a:lnTo>
                  <a:pt x="3009" y="3075"/>
                </a:lnTo>
                <a:lnTo>
                  <a:pt x="3035" y="3052"/>
                </a:lnTo>
                <a:lnTo>
                  <a:pt x="3059" y="3028"/>
                </a:lnTo>
                <a:lnTo>
                  <a:pt x="3082" y="3004"/>
                </a:lnTo>
                <a:lnTo>
                  <a:pt x="3103" y="2978"/>
                </a:lnTo>
                <a:lnTo>
                  <a:pt x="3121" y="2950"/>
                </a:lnTo>
                <a:lnTo>
                  <a:pt x="3138" y="2922"/>
                </a:lnTo>
                <a:lnTo>
                  <a:pt x="3154" y="2893"/>
                </a:lnTo>
                <a:lnTo>
                  <a:pt x="3169" y="2861"/>
                </a:lnTo>
                <a:lnTo>
                  <a:pt x="3181" y="2830"/>
                </a:lnTo>
                <a:lnTo>
                  <a:pt x="3192" y="2796"/>
                </a:lnTo>
                <a:lnTo>
                  <a:pt x="3200" y="2762"/>
                </a:lnTo>
                <a:lnTo>
                  <a:pt x="3209" y="2727"/>
                </a:lnTo>
                <a:lnTo>
                  <a:pt x="3214" y="2690"/>
                </a:lnTo>
                <a:lnTo>
                  <a:pt x="3218" y="2652"/>
                </a:lnTo>
                <a:lnTo>
                  <a:pt x="3220" y="2612"/>
                </a:lnTo>
                <a:lnTo>
                  <a:pt x="3221" y="2572"/>
                </a:lnTo>
                <a:lnTo>
                  <a:pt x="3220" y="2535"/>
                </a:lnTo>
                <a:lnTo>
                  <a:pt x="3218" y="2499"/>
                </a:lnTo>
                <a:lnTo>
                  <a:pt x="3214" y="2463"/>
                </a:lnTo>
                <a:lnTo>
                  <a:pt x="3209" y="2429"/>
                </a:lnTo>
                <a:lnTo>
                  <a:pt x="3202" y="2395"/>
                </a:lnTo>
                <a:lnTo>
                  <a:pt x="3193" y="2362"/>
                </a:lnTo>
                <a:lnTo>
                  <a:pt x="3184" y="2331"/>
                </a:lnTo>
                <a:lnTo>
                  <a:pt x="3172" y="2301"/>
                </a:lnTo>
                <a:lnTo>
                  <a:pt x="3158" y="2271"/>
                </a:lnTo>
                <a:lnTo>
                  <a:pt x="3144" y="2243"/>
                </a:lnTo>
                <a:lnTo>
                  <a:pt x="3127" y="2215"/>
                </a:lnTo>
                <a:lnTo>
                  <a:pt x="3109" y="2188"/>
                </a:lnTo>
                <a:lnTo>
                  <a:pt x="3090" y="2163"/>
                </a:lnTo>
                <a:lnTo>
                  <a:pt x="3069" y="2139"/>
                </a:lnTo>
                <a:lnTo>
                  <a:pt x="3046" y="2115"/>
                </a:lnTo>
                <a:lnTo>
                  <a:pt x="3022" y="2093"/>
                </a:lnTo>
                <a:lnTo>
                  <a:pt x="2996" y="2072"/>
                </a:lnTo>
                <a:lnTo>
                  <a:pt x="2970" y="2052"/>
                </a:lnTo>
                <a:lnTo>
                  <a:pt x="2943" y="2033"/>
                </a:lnTo>
                <a:lnTo>
                  <a:pt x="2913" y="2015"/>
                </a:lnTo>
                <a:lnTo>
                  <a:pt x="2883" y="1999"/>
                </a:lnTo>
                <a:lnTo>
                  <a:pt x="2852" y="1985"/>
                </a:lnTo>
                <a:lnTo>
                  <a:pt x="2820" y="1972"/>
                </a:lnTo>
                <a:lnTo>
                  <a:pt x="2786" y="1960"/>
                </a:lnTo>
                <a:lnTo>
                  <a:pt x="2751" y="1950"/>
                </a:lnTo>
                <a:lnTo>
                  <a:pt x="2715" y="1940"/>
                </a:lnTo>
                <a:lnTo>
                  <a:pt x="2679" y="1933"/>
                </a:lnTo>
                <a:lnTo>
                  <a:pt x="2641" y="1927"/>
                </a:lnTo>
                <a:lnTo>
                  <a:pt x="2602" y="1922"/>
                </a:lnTo>
                <a:lnTo>
                  <a:pt x="2561" y="1918"/>
                </a:lnTo>
                <a:lnTo>
                  <a:pt x="2520" y="1916"/>
                </a:lnTo>
                <a:lnTo>
                  <a:pt x="2477" y="1915"/>
                </a:lnTo>
                <a:lnTo>
                  <a:pt x="1811" y="1915"/>
                </a:lnTo>
                <a:lnTo>
                  <a:pt x="1811" y="1573"/>
                </a:lnTo>
                <a:lnTo>
                  <a:pt x="2986" y="473"/>
                </a:lnTo>
                <a:lnTo>
                  <a:pt x="1386" y="473"/>
                </a:lnTo>
                <a:lnTo>
                  <a:pt x="1386" y="0"/>
                </a:lnTo>
                <a:close/>
                <a:moveTo>
                  <a:pt x="4975" y="3291"/>
                </a:moveTo>
                <a:lnTo>
                  <a:pt x="4987" y="3292"/>
                </a:lnTo>
                <a:lnTo>
                  <a:pt x="5001" y="3292"/>
                </a:lnTo>
                <a:lnTo>
                  <a:pt x="5018" y="3294"/>
                </a:lnTo>
                <a:lnTo>
                  <a:pt x="5037" y="3295"/>
                </a:lnTo>
                <a:lnTo>
                  <a:pt x="5057" y="3296"/>
                </a:lnTo>
                <a:lnTo>
                  <a:pt x="5074" y="3297"/>
                </a:lnTo>
                <a:lnTo>
                  <a:pt x="5088" y="3297"/>
                </a:lnTo>
                <a:lnTo>
                  <a:pt x="5098" y="3297"/>
                </a:lnTo>
                <a:lnTo>
                  <a:pt x="5142" y="3297"/>
                </a:lnTo>
                <a:lnTo>
                  <a:pt x="5184" y="3296"/>
                </a:lnTo>
                <a:lnTo>
                  <a:pt x="5228" y="3294"/>
                </a:lnTo>
                <a:lnTo>
                  <a:pt x="5269" y="3291"/>
                </a:lnTo>
                <a:lnTo>
                  <a:pt x="5311" y="3287"/>
                </a:lnTo>
                <a:lnTo>
                  <a:pt x="5352" y="3283"/>
                </a:lnTo>
                <a:lnTo>
                  <a:pt x="5392" y="3278"/>
                </a:lnTo>
                <a:lnTo>
                  <a:pt x="5432" y="3273"/>
                </a:lnTo>
                <a:lnTo>
                  <a:pt x="5471" y="3266"/>
                </a:lnTo>
                <a:lnTo>
                  <a:pt x="5510" y="3259"/>
                </a:lnTo>
                <a:lnTo>
                  <a:pt x="5547" y="3250"/>
                </a:lnTo>
                <a:lnTo>
                  <a:pt x="5584" y="3242"/>
                </a:lnTo>
                <a:lnTo>
                  <a:pt x="5622" y="3233"/>
                </a:lnTo>
                <a:lnTo>
                  <a:pt x="5658" y="3222"/>
                </a:lnTo>
                <a:lnTo>
                  <a:pt x="5695" y="3211"/>
                </a:lnTo>
                <a:lnTo>
                  <a:pt x="5729" y="3199"/>
                </a:lnTo>
                <a:lnTo>
                  <a:pt x="5764" y="3186"/>
                </a:lnTo>
                <a:lnTo>
                  <a:pt x="5799" y="3173"/>
                </a:lnTo>
                <a:lnTo>
                  <a:pt x="5832" y="3158"/>
                </a:lnTo>
                <a:lnTo>
                  <a:pt x="5866" y="3143"/>
                </a:lnTo>
                <a:lnTo>
                  <a:pt x="5899" y="3128"/>
                </a:lnTo>
                <a:lnTo>
                  <a:pt x="5931" y="3111"/>
                </a:lnTo>
                <a:lnTo>
                  <a:pt x="5963" y="3094"/>
                </a:lnTo>
                <a:lnTo>
                  <a:pt x="5993" y="3075"/>
                </a:lnTo>
                <a:lnTo>
                  <a:pt x="6024" y="3056"/>
                </a:lnTo>
                <a:lnTo>
                  <a:pt x="6054" y="3037"/>
                </a:lnTo>
                <a:lnTo>
                  <a:pt x="6084" y="3016"/>
                </a:lnTo>
                <a:lnTo>
                  <a:pt x="6112" y="2995"/>
                </a:lnTo>
                <a:lnTo>
                  <a:pt x="6141" y="2973"/>
                </a:lnTo>
                <a:lnTo>
                  <a:pt x="6169" y="2951"/>
                </a:lnTo>
                <a:lnTo>
                  <a:pt x="6196" y="2927"/>
                </a:lnTo>
                <a:lnTo>
                  <a:pt x="6223" y="2903"/>
                </a:lnTo>
                <a:lnTo>
                  <a:pt x="6249" y="2878"/>
                </a:lnTo>
                <a:lnTo>
                  <a:pt x="6274" y="2853"/>
                </a:lnTo>
                <a:lnTo>
                  <a:pt x="6299" y="2827"/>
                </a:lnTo>
                <a:lnTo>
                  <a:pt x="6323" y="2801"/>
                </a:lnTo>
                <a:lnTo>
                  <a:pt x="6345" y="2774"/>
                </a:lnTo>
                <a:lnTo>
                  <a:pt x="6367" y="2747"/>
                </a:lnTo>
                <a:lnTo>
                  <a:pt x="6388" y="2718"/>
                </a:lnTo>
                <a:lnTo>
                  <a:pt x="6408" y="2691"/>
                </a:lnTo>
                <a:lnTo>
                  <a:pt x="6428" y="2662"/>
                </a:lnTo>
                <a:lnTo>
                  <a:pt x="6447" y="2632"/>
                </a:lnTo>
                <a:lnTo>
                  <a:pt x="6464" y="2603"/>
                </a:lnTo>
                <a:lnTo>
                  <a:pt x="6482" y="2572"/>
                </a:lnTo>
                <a:lnTo>
                  <a:pt x="6497" y="2542"/>
                </a:lnTo>
                <a:lnTo>
                  <a:pt x="6512" y="2510"/>
                </a:lnTo>
                <a:lnTo>
                  <a:pt x="6527" y="2479"/>
                </a:lnTo>
                <a:lnTo>
                  <a:pt x="6540" y="2446"/>
                </a:lnTo>
                <a:lnTo>
                  <a:pt x="6553" y="2414"/>
                </a:lnTo>
                <a:lnTo>
                  <a:pt x="6566" y="2380"/>
                </a:lnTo>
                <a:lnTo>
                  <a:pt x="6576" y="2347"/>
                </a:lnTo>
                <a:lnTo>
                  <a:pt x="6587" y="2313"/>
                </a:lnTo>
                <a:lnTo>
                  <a:pt x="6596" y="2278"/>
                </a:lnTo>
                <a:lnTo>
                  <a:pt x="6606" y="2243"/>
                </a:lnTo>
                <a:lnTo>
                  <a:pt x="6613" y="2207"/>
                </a:lnTo>
                <a:lnTo>
                  <a:pt x="6620" y="2171"/>
                </a:lnTo>
                <a:lnTo>
                  <a:pt x="6627" y="2135"/>
                </a:lnTo>
                <a:lnTo>
                  <a:pt x="6632" y="2098"/>
                </a:lnTo>
                <a:lnTo>
                  <a:pt x="6636" y="2060"/>
                </a:lnTo>
                <a:lnTo>
                  <a:pt x="6640" y="2022"/>
                </a:lnTo>
                <a:lnTo>
                  <a:pt x="6643" y="1984"/>
                </a:lnTo>
                <a:lnTo>
                  <a:pt x="6645" y="1945"/>
                </a:lnTo>
                <a:lnTo>
                  <a:pt x="6647" y="1905"/>
                </a:lnTo>
                <a:lnTo>
                  <a:pt x="6647" y="1865"/>
                </a:lnTo>
                <a:lnTo>
                  <a:pt x="6647" y="1824"/>
                </a:lnTo>
                <a:lnTo>
                  <a:pt x="6645" y="1784"/>
                </a:lnTo>
                <a:lnTo>
                  <a:pt x="6643" y="1744"/>
                </a:lnTo>
                <a:lnTo>
                  <a:pt x="6640" y="1705"/>
                </a:lnTo>
                <a:lnTo>
                  <a:pt x="6636" y="1667"/>
                </a:lnTo>
                <a:lnTo>
                  <a:pt x="6631" y="1628"/>
                </a:lnTo>
                <a:lnTo>
                  <a:pt x="6626" y="1591"/>
                </a:lnTo>
                <a:lnTo>
                  <a:pt x="6619" y="1553"/>
                </a:lnTo>
                <a:lnTo>
                  <a:pt x="6612" y="1516"/>
                </a:lnTo>
                <a:lnTo>
                  <a:pt x="6605" y="1481"/>
                </a:lnTo>
                <a:lnTo>
                  <a:pt x="6595" y="1445"/>
                </a:lnTo>
                <a:lnTo>
                  <a:pt x="6586" y="1410"/>
                </a:lnTo>
                <a:lnTo>
                  <a:pt x="6575" y="1376"/>
                </a:lnTo>
                <a:lnTo>
                  <a:pt x="6564" y="1342"/>
                </a:lnTo>
                <a:lnTo>
                  <a:pt x="6552" y="1309"/>
                </a:lnTo>
                <a:lnTo>
                  <a:pt x="6538" y="1276"/>
                </a:lnTo>
                <a:lnTo>
                  <a:pt x="6525" y="1243"/>
                </a:lnTo>
                <a:lnTo>
                  <a:pt x="6510" y="1212"/>
                </a:lnTo>
                <a:lnTo>
                  <a:pt x="6494" y="1181"/>
                </a:lnTo>
                <a:lnTo>
                  <a:pt x="6477" y="1149"/>
                </a:lnTo>
                <a:lnTo>
                  <a:pt x="6461" y="1120"/>
                </a:lnTo>
                <a:lnTo>
                  <a:pt x="6443" y="1089"/>
                </a:lnTo>
                <a:lnTo>
                  <a:pt x="6424" y="1061"/>
                </a:lnTo>
                <a:lnTo>
                  <a:pt x="6404" y="1031"/>
                </a:lnTo>
                <a:lnTo>
                  <a:pt x="6383" y="1003"/>
                </a:lnTo>
                <a:lnTo>
                  <a:pt x="6362" y="976"/>
                </a:lnTo>
                <a:lnTo>
                  <a:pt x="6338" y="949"/>
                </a:lnTo>
                <a:lnTo>
                  <a:pt x="6315" y="922"/>
                </a:lnTo>
                <a:lnTo>
                  <a:pt x="6291" y="896"/>
                </a:lnTo>
                <a:lnTo>
                  <a:pt x="6267" y="871"/>
                </a:lnTo>
                <a:lnTo>
                  <a:pt x="6241" y="846"/>
                </a:lnTo>
                <a:lnTo>
                  <a:pt x="6214" y="822"/>
                </a:lnTo>
                <a:lnTo>
                  <a:pt x="6187" y="797"/>
                </a:lnTo>
                <a:lnTo>
                  <a:pt x="6159" y="774"/>
                </a:lnTo>
                <a:lnTo>
                  <a:pt x="6130" y="752"/>
                </a:lnTo>
                <a:lnTo>
                  <a:pt x="6101" y="730"/>
                </a:lnTo>
                <a:lnTo>
                  <a:pt x="6071" y="709"/>
                </a:lnTo>
                <a:lnTo>
                  <a:pt x="6041" y="689"/>
                </a:lnTo>
                <a:lnTo>
                  <a:pt x="6010" y="670"/>
                </a:lnTo>
                <a:lnTo>
                  <a:pt x="5979" y="651"/>
                </a:lnTo>
                <a:lnTo>
                  <a:pt x="5946" y="634"/>
                </a:lnTo>
                <a:lnTo>
                  <a:pt x="5913" y="617"/>
                </a:lnTo>
                <a:lnTo>
                  <a:pt x="5880" y="601"/>
                </a:lnTo>
                <a:lnTo>
                  <a:pt x="5846" y="585"/>
                </a:lnTo>
                <a:lnTo>
                  <a:pt x="5811" y="571"/>
                </a:lnTo>
                <a:lnTo>
                  <a:pt x="5777" y="556"/>
                </a:lnTo>
                <a:lnTo>
                  <a:pt x="5741" y="543"/>
                </a:lnTo>
                <a:lnTo>
                  <a:pt x="5704" y="531"/>
                </a:lnTo>
                <a:lnTo>
                  <a:pt x="5667" y="519"/>
                </a:lnTo>
                <a:lnTo>
                  <a:pt x="5629" y="508"/>
                </a:lnTo>
                <a:lnTo>
                  <a:pt x="5592" y="497"/>
                </a:lnTo>
                <a:lnTo>
                  <a:pt x="5553" y="488"/>
                </a:lnTo>
                <a:lnTo>
                  <a:pt x="5514" y="479"/>
                </a:lnTo>
                <a:lnTo>
                  <a:pt x="5474" y="471"/>
                </a:lnTo>
                <a:lnTo>
                  <a:pt x="5433" y="465"/>
                </a:lnTo>
                <a:lnTo>
                  <a:pt x="5392" y="457"/>
                </a:lnTo>
                <a:lnTo>
                  <a:pt x="5350" y="452"/>
                </a:lnTo>
                <a:lnTo>
                  <a:pt x="5308" y="447"/>
                </a:lnTo>
                <a:lnTo>
                  <a:pt x="5264" y="443"/>
                </a:lnTo>
                <a:lnTo>
                  <a:pt x="5221" y="439"/>
                </a:lnTo>
                <a:lnTo>
                  <a:pt x="5177" y="437"/>
                </a:lnTo>
                <a:lnTo>
                  <a:pt x="5133" y="435"/>
                </a:lnTo>
                <a:lnTo>
                  <a:pt x="5087" y="434"/>
                </a:lnTo>
                <a:lnTo>
                  <a:pt x="5041" y="433"/>
                </a:lnTo>
                <a:lnTo>
                  <a:pt x="5020" y="433"/>
                </a:lnTo>
                <a:lnTo>
                  <a:pt x="4998" y="434"/>
                </a:lnTo>
                <a:lnTo>
                  <a:pt x="4976" y="435"/>
                </a:lnTo>
                <a:lnTo>
                  <a:pt x="4952" y="436"/>
                </a:lnTo>
                <a:lnTo>
                  <a:pt x="4924" y="437"/>
                </a:lnTo>
                <a:lnTo>
                  <a:pt x="4890" y="439"/>
                </a:lnTo>
                <a:lnTo>
                  <a:pt x="4850" y="442"/>
                </a:lnTo>
                <a:lnTo>
                  <a:pt x="4805" y="444"/>
                </a:lnTo>
                <a:lnTo>
                  <a:pt x="4803" y="3747"/>
                </a:lnTo>
                <a:lnTo>
                  <a:pt x="4309" y="3747"/>
                </a:lnTo>
                <a:lnTo>
                  <a:pt x="4309" y="0"/>
                </a:lnTo>
                <a:lnTo>
                  <a:pt x="4954" y="0"/>
                </a:lnTo>
                <a:lnTo>
                  <a:pt x="5008" y="0"/>
                </a:lnTo>
                <a:lnTo>
                  <a:pt x="5060" y="0"/>
                </a:lnTo>
                <a:lnTo>
                  <a:pt x="5112" y="2"/>
                </a:lnTo>
                <a:lnTo>
                  <a:pt x="5163" y="3"/>
                </a:lnTo>
                <a:lnTo>
                  <a:pt x="5213" y="6"/>
                </a:lnTo>
                <a:lnTo>
                  <a:pt x="5261" y="8"/>
                </a:lnTo>
                <a:lnTo>
                  <a:pt x="5310" y="11"/>
                </a:lnTo>
                <a:lnTo>
                  <a:pt x="5357" y="15"/>
                </a:lnTo>
                <a:lnTo>
                  <a:pt x="5402" y="20"/>
                </a:lnTo>
                <a:lnTo>
                  <a:pt x="5447" y="25"/>
                </a:lnTo>
                <a:lnTo>
                  <a:pt x="5492" y="30"/>
                </a:lnTo>
                <a:lnTo>
                  <a:pt x="5535" y="35"/>
                </a:lnTo>
                <a:lnTo>
                  <a:pt x="5577" y="43"/>
                </a:lnTo>
                <a:lnTo>
                  <a:pt x="5618" y="49"/>
                </a:lnTo>
                <a:lnTo>
                  <a:pt x="5658" y="56"/>
                </a:lnTo>
                <a:lnTo>
                  <a:pt x="5698" y="65"/>
                </a:lnTo>
                <a:lnTo>
                  <a:pt x="5736" y="73"/>
                </a:lnTo>
                <a:lnTo>
                  <a:pt x="5774" y="82"/>
                </a:lnTo>
                <a:lnTo>
                  <a:pt x="5811" y="91"/>
                </a:lnTo>
                <a:lnTo>
                  <a:pt x="5848" y="101"/>
                </a:lnTo>
                <a:lnTo>
                  <a:pt x="5884" y="112"/>
                </a:lnTo>
                <a:lnTo>
                  <a:pt x="5919" y="123"/>
                </a:lnTo>
                <a:lnTo>
                  <a:pt x="5953" y="135"/>
                </a:lnTo>
                <a:lnTo>
                  <a:pt x="5987" y="147"/>
                </a:lnTo>
                <a:lnTo>
                  <a:pt x="6020" y="159"/>
                </a:lnTo>
                <a:lnTo>
                  <a:pt x="6052" y="173"/>
                </a:lnTo>
                <a:lnTo>
                  <a:pt x="6084" y="186"/>
                </a:lnTo>
                <a:lnTo>
                  <a:pt x="6115" y="201"/>
                </a:lnTo>
                <a:lnTo>
                  <a:pt x="6145" y="216"/>
                </a:lnTo>
                <a:lnTo>
                  <a:pt x="6175" y="232"/>
                </a:lnTo>
                <a:lnTo>
                  <a:pt x="6204" y="247"/>
                </a:lnTo>
                <a:lnTo>
                  <a:pt x="6232" y="264"/>
                </a:lnTo>
                <a:lnTo>
                  <a:pt x="6288" y="298"/>
                </a:lnTo>
                <a:lnTo>
                  <a:pt x="6342" y="333"/>
                </a:lnTo>
                <a:lnTo>
                  <a:pt x="6394" y="370"/>
                </a:lnTo>
                <a:lnTo>
                  <a:pt x="6446" y="408"/>
                </a:lnTo>
                <a:lnTo>
                  <a:pt x="6494" y="448"/>
                </a:lnTo>
                <a:lnTo>
                  <a:pt x="6542" y="488"/>
                </a:lnTo>
                <a:lnTo>
                  <a:pt x="6588" y="529"/>
                </a:lnTo>
                <a:lnTo>
                  <a:pt x="6631" y="571"/>
                </a:lnTo>
                <a:lnTo>
                  <a:pt x="6673" y="614"/>
                </a:lnTo>
                <a:lnTo>
                  <a:pt x="6714" y="658"/>
                </a:lnTo>
                <a:lnTo>
                  <a:pt x="6753" y="703"/>
                </a:lnTo>
                <a:lnTo>
                  <a:pt x="6790" y="750"/>
                </a:lnTo>
                <a:lnTo>
                  <a:pt x="6826" y="797"/>
                </a:lnTo>
                <a:lnTo>
                  <a:pt x="6859" y="846"/>
                </a:lnTo>
                <a:lnTo>
                  <a:pt x="6891" y="896"/>
                </a:lnTo>
                <a:lnTo>
                  <a:pt x="6921" y="946"/>
                </a:lnTo>
                <a:lnTo>
                  <a:pt x="6950" y="998"/>
                </a:lnTo>
                <a:lnTo>
                  <a:pt x="6977" y="1050"/>
                </a:lnTo>
                <a:lnTo>
                  <a:pt x="7002" y="1104"/>
                </a:lnTo>
                <a:lnTo>
                  <a:pt x="7025" y="1158"/>
                </a:lnTo>
                <a:lnTo>
                  <a:pt x="7046" y="1213"/>
                </a:lnTo>
                <a:lnTo>
                  <a:pt x="7065" y="1270"/>
                </a:lnTo>
                <a:lnTo>
                  <a:pt x="7083" y="1325"/>
                </a:lnTo>
                <a:lnTo>
                  <a:pt x="7099" y="1383"/>
                </a:lnTo>
                <a:lnTo>
                  <a:pt x="7113" y="1442"/>
                </a:lnTo>
                <a:lnTo>
                  <a:pt x="7124" y="1501"/>
                </a:lnTo>
                <a:lnTo>
                  <a:pt x="7135" y="1560"/>
                </a:lnTo>
                <a:lnTo>
                  <a:pt x="7143" y="1620"/>
                </a:lnTo>
                <a:lnTo>
                  <a:pt x="7150" y="1682"/>
                </a:lnTo>
                <a:lnTo>
                  <a:pt x="7154" y="1744"/>
                </a:lnTo>
                <a:lnTo>
                  <a:pt x="7157" y="1807"/>
                </a:lnTo>
                <a:lnTo>
                  <a:pt x="7158" y="1871"/>
                </a:lnTo>
                <a:lnTo>
                  <a:pt x="7157" y="1935"/>
                </a:lnTo>
                <a:lnTo>
                  <a:pt x="7154" y="1998"/>
                </a:lnTo>
                <a:lnTo>
                  <a:pt x="7150" y="2060"/>
                </a:lnTo>
                <a:lnTo>
                  <a:pt x="7142" y="2121"/>
                </a:lnTo>
                <a:lnTo>
                  <a:pt x="7134" y="2182"/>
                </a:lnTo>
                <a:lnTo>
                  <a:pt x="7123" y="2243"/>
                </a:lnTo>
                <a:lnTo>
                  <a:pt x="7111" y="2302"/>
                </a:lnTo>
                <a:lnTo>
                  <a:pt x="7096" y="2360"/>
                </a:lnTo>
                <a:lnTo>
                  <a:pt x="7079" y="2419"/>
                </a:lnTo>
                <a:lnTo>
                  <a:pt x="7061" y="2476"/>
                </a:lnTo>
                <a:lnTo>
                  <a:pt x="7041" y="2532"/>
                </a:lnTo>
                <a:lnTo>
                  <a:pt x="7018" y="2588"/>
                </a:lnTo>
                <a:lnTo>
                  <a:pt x="6994" y="2644"/>
                </a:lnTo>
                <a:lnTo>
                  <a:pt x="6969" y="2698"/>
                </a:lnTo>
                <a:lnTo>
                  <a:pt x="6940" y="2752"/>
                </a:lnTo>
                <a:lnTo>
                  <a:pt x="6910" y="2804"/>
                </a:lnTo>
                <a:lnTo>
                  <a:pt x="6878" y="2857"/>
                </a:lnTo>
                <a:lnTo>
                  <a:pt x="6845" y="2908"/>
                </a:lnTo>
                <a:lnTo>
                  <a:pt x="6810" y="2958"/>
                </a:lnTo>
                <a:lnTo>
                  <a:pt x="6773" y="3006"/>
                </a:lnTo>
                <a:lnTo>
                  <a:pt x="6734" y="3054"/>
                </a:lnTo>
                <a:lnTo>
                  <a:pt x="6694" y="3100"/>
                </a:lnTo>
                <a:lnTo>
                  <a:pt x="6653" y="3146"/>
                </a:lnTo>
                <a:lnTo>
                  <a:pt x="6610" y="3189"/>
                </a:lnTo>
                <a:lnTo>
                  <a:pt x="6565" y="3232"/>
                </a:lnTo>
                <a:lnTo>
                  <a:pt x="6518" y="3273"/>
                </a:lnTo>
                <a:lnTo>
                  <a:pt x="6470" y="3313"/>
                </a:lnTo>
                <a:lnTo>
                  <a:pt x="6421" y="3352"/>
                </a:lnTo>
                <a:lnTo>
                  <a:pt x="6369" y="3390"/>
                </a:lnTo>
                <a:lnTo>
                  <a:pt x="6316" y="3427"/>
                </a:lnTo>
                <a:lnTo>
                  <a:pt x="6262" y="3463"/>
                </a:lnTo>
                <a:lnTo>
                  <a:pt x="6205" y="3496"/>
                </a:lnTo>
                <a:lnTo>
                  <a:pt x="6179" y="3512"/>
                </a:lnTo>
                <a:lnTo>
                  <a:pt x="6151" y="3527"/>
                </a:lnTo>
                <a:lnTo>
                  <a:pt x="6124" y="3540"/>
                </a:lnTo>
                <a:lnTo>
                  <a:pt x="6094" y="3554"/>
                </a:lnTo>
                <a:lnTo>
                  <a:pt x="6065" y="3567"/>
                </a:lnTo>
                <a:lnTo>
                  <a:pt x="6036" y="3580"/>
                </a:lnTo>
                <a:lnTo>
                  <a:pt x="6004" y="3593"/>
                </a:lnTo>
                <a:lnTo>
                  <a:pt x="5972" y="3604"/>
                </a:lnTo>
                <a:lnTo>
                  <a:pt x="5941" y="3616"/>
                </a:lnTo>
                <a:lnTo>
                  <a:pt x="5907" y="3627"/>
                </a:lnTo>
                <a:lnTo>
                  <a:pt x="5874" y="3638"/>
                </a:lnTo>
                <a:lnTo>
                  <a:pt x="5839" y="3647"/>
                </a:lnTo>
                <a:lnTo>
                  <a:pt x="5804" y="3657"/>
                </a:lnTo>
                <a:lnTo>
                  <a:pt x="5768" y="3666"/>
                </a:lnTo>
                <a:lnTo>
                  <a:pt x="5731" y="3675"/>
                </a:lnTo>
                <a:lnTo>
                  <a:pt x="5694" y="3683"/>
                </a:lnTo>
                <a:lnTo>
                  <a:pt x="5656" y="3691"/>
                </a:lnTo>
                <a:lnTo>
                  <a:pt x="5617" y="3699"/>
                </a:lnTo>
                <a:lnTo>
                  <a:pt x="5578" y="3705"/>
                </a:lnTo>
                <a:lnTo>
                  <a:pt x="5538" y="3711"/>
                </a:lnTo>
                <a:lnTo>
                  <a:pt x="5498" y="3718"/>
                </a:lnTo>
                <a:lnTo>
                  <a:pt x="5457" y="3723"/>
                </a:lnTo>
                <a:lnTo>
                  <a:pt x="5416" y="3727"/>
                </a:lnTo>
                <a:lnTo>
                  <a:pt x="5374" y="3731"/>
                </a:lnTo>
                <a:lnTo>
                  <a:pt x="5331" y="3735"/>
                </a:lnTo>
                <a:lnTo>
                  <a:pt x="5288" y="3739"/>
                </a:lnTo>
                <a:lnTo>
                  <a:pt x="5244" y="3742"/>
                </a:lnTo>
                <a:lnTo>
                  <a:pt x="5200" y="3744"/>
                </a:lnTo>
                <a:lnTo>
                  <a:pt x="5110" y="3747"/>
                </a:lnTo>
                <a:lnTo>
                  <a:pt x="5017" y="3747"/>
                </a:lnTo>
                <a:lnTo>
                  <a:pt x="4975" y="3747"/>
                </a:lnTo>
                <a:lnTo>
                  <a:pt x="4975" y="3291"/>
                </a:lnTo>
                <a:close/>
              </a:path>
            </a:pathLst>
          </a:custGeom>
          <a:solidFill>
            <a:srgbClr val="0067C6"/>
          </a:solidFill>
          <a:ln w="9525">
            <a:noFill/>
            <a:round/>
            <a:headEnd/>
            <a:tailEnd/>
          </a:ln>
          <a:effectLst>
            <a:reflection blurRad="6350" stA="50000" endA="300" endPos="90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7151688" y="5938838"/>
            <a:ext cx="1023938" cy="549275"/>
          </a:xfrm>
          <a:custGeom>
            <a:avLst/>
            <a:gdLst/>
            <a:ahLst/>
            <a:cxnLst>
              <a:cxn ang="0">
                <a:pos x="712" y="4249"/>
              </a:cxn>
              <a:cxn ang="0">
                <a:pos x="816" y="4504"/>
              </a:cxn>
              <a:cxn ang="0">
                <a:pos x="996" y="4679"/>
              </a:cxn>
              <a:cxn ang="0">
                <a:pos x="1261" y="4783"/>
              </a:cxn>
              <a:cxn ang="0">
                <a:pos x="1458" y="5464"/>
              </a:cxn>
              <a:cxn ang="0">
                <a:pos x="902" y="5379"/>
              </a:cxn>
              <a:cxn ang="0">
                <a:pos x="479" y="5177"/>
              </a:cxn>
              <a:cxn ang="0">
                <a:pos x="189" y="4861"/>
              </a:cxn>
              <a:cxn ang="0">
                <a:pos x="32" y="4428"/>
              </a:cxn>
              <a:cxn ang="0">
                <a:pos x="5708" y="3798"/>
              </a:cxn>
              <a:cxn ang="0">
                <a:pos x="5625" y="4403"/>
              </a:cxn>
              <a:cxn ang="0">
                <a:pos x="5397" y="4895"/>
              </a:cxn>
              <a:cxn ang="0">
                <a:pos x="5033" y="5265"/>
              </a:cxn>
              <a:cxn ang="0">
                <a:pos x="4566" y="5479"/>
              </a:cxn>
              <a:cxn ang="0">
                <a:pos x="4003" y="5534"/>
              </a:cxn>
              <a:cxn ang="0">
                <a:pos x="3469" y="5430"/>
              </a:cxn>
              <a:cxn ang="0">
                <a:pos x="3035" y="5167"/>
              </a:cxn>
              <a:cxn ang="0">
                <a:pos x="2710" y="4756"/>
              </a:cxn>
              <a:cxn ang="0">
                <a:pos x="2527" y="4229"/>
              </a:cxn>
              <a:cxn ang="0">
                <a:pos x="3161" y="3868"/>
              </a:cxn>
              <a:cxn ang="0">
                <a:pos x="3205" y="4205"/>
              </a:cxn>
              <a:cxn ang="0">
                <a:pos x="3337" y="4487"/>
              </a:cxn>
              <a:cxn ang="0">
                <a:pos x="3549" y="4708"/>
              </a:cxn>
              <a:cxn ang="0">
                <a:pos x="3814" y="4840"/>
              </a:cxn>
              <a:cxn ang="0">
                <a:pos x="4126" y="4880"/>
              </a:cxn>
              <a:cxn ang="0">
                <a:pos x="4433" y="4826"/>
              </a:cxn>
              <a:cxn ang="0">
                <a:pos x="4689" y="4679"/>
              </a:cxn>
              <a:cxn ang="0">
                <a:pos x="4889" y="4447"/>
              </a:cxn>
              <a:cxn ang="0">
                <a:pos x="5004" y="4157"/>
              </a:cxn>
              <a:cxn ang="0">
                <a:pos x="5288" y="3721"/>
              </a:cxn>
              <a:cxn ang="0">
                <a:pos x="5050" y="1378"/>
              </a:cxn>
              <a:cxn ang="0">
                <a:pos x="5178" y="858"/>
              </a:cxn>
              <a:cxn ang="0">
                <a:pos x="5439" y="444"/>
              </a:cxn>
              <a:cxn ang="0">
                <a:pos x="5812" y="156"/>
              </a:cxn>
              <a:cxn ang="0">
                <a:pos x="6277" y="16"/>
              </a:cxn>
              <a:cxn ang="0">
                <a:pos x="6819" y="28"/>
              </a:cxn>
              <a:cxn ang="0">
                <a:pos x="7311" y="230"/>
              </a:cxn>
              <a:cxn ang="0">
                <a:pos x="7706" y="543"/>
              </a:cxn>
              <a:cxn ang="0">
                <a:pos x="8120" y="184"/>
              </a:cxn>
              <a:cxn ang="0">
                <a:pos x="8620" y="15"/>
              </a:cxn>
              <a:cxn ang="0">
                <a:pos x="9153" y="28"/>
              </a:cxn>
              <a:cxn ang="0">
                <a:pos x="9603" y="192"/>
              </a:cxn>
              <a:cxn ang="0">
                <a:pos x="9962" y="503"/>
              </a:cxn>
              <a:cxn ang="0">
                <a:pos x="10203" y="933"/>
              </a:cxn>
              <a:cxn ang="0">
                <a:pos x="10312" y="1468"/>
              </a:cxn>
              <a:cxn ang="0">
                <a:pos x="9618" y="1253"/>
              </a:cxn>
              <a:cxn ang="0">
                <a:pos x="9394" y="863"/>
              </a:cxn>
              <a:cxn ang="0">
                <a:pos x="9163" y="712"/>
              </a:cxn>
              <a:cxn ang="0">
                <a:pos x="8701" y="659"/>
              </a:cxn>
              <a:cxn ang="0">
                <a:pos x="8397" y="765"/>
              </a:cxn>
              <a:cxn ang="0">
                <a:pos x="8154" y="1006"/>
              </a:cxn>
              <a:cxn ang="0">
                <a:pos x="8019" y="1431"/>
              </a:cxn>
              <a:cxn ang="0">
                <a:pos x="7290" y="1171"/>
              </a:cxn>
              <a:cxn ang="0">
                <a:pos x="7132" y="908"/>
              </a:cxn>
              <a:cxn ang="0">
                <a:pos x="6891" y="727"/>
              </a:cxn>
              <a:cxn ang="0">
                <a:pos x="6479" y="652"/>
              </a:cxn>
              <a:cxn ang="0">
                <a:pos x="6119" y="745"/>
              </a:cxn>
              <a:cxn ang="0">
                <a:pos x="5918" y="908"/>
              </a:cxn>
              <a:cxn ang="0">
                <a:pos x="5739" y="1253"/>
              </a:cxn>
            </a:cxnLst>
            <a:rect l="0" t="0" r="r" b="b"/>
            <a:pathLst>
              <a:path w="10318" h="5536">
                <a:moveTo>
                  <a:pt x="0" y="677"/>
                </a:moveTo>
                <a:lnTo>
                  <a:pt x="681" y="677"/>
                </a:lnTo>
                <a:lnTo>
                  <a:pt x="681" y="1681"/>
                </a:lnTo>
                <a:lnTo>
                  <a:pt x="1829" y="1681"/>
                </a:lnTo>
                <a:lnTo>
                  <a:pt x="1829" y="2321"/>
                </a:lnTo>
                <a:lnTo>
                  <a:pt x="681" y="2321"/>
                </a:lnTo>
                <a:lnTo>
                  <a:pt x="681" y="3943"/>
                </a:lnTo>
                <a:lnTo>
                  <a:pt x="682" y="3998"/>
                </a:lnTo>
                <a:lnTo>
                  <a:pt x="685" y="4052"/>
                </a:lnTo>
                <a:lnTo>
                  <a:pt x="689" y="4104"/>
                </a:lnTo>
                <a:lnTo>
                  <a:pt x="695" y="4155"/>
                </a:lnTo>
                <a:lnTo>
                  <a:pt x="703" y="4203"/>
                </a:lnTo>
                <a:lnTo>
                  <a:pt x="712" y="4249"/>
                </a:lnTo>
                <a:lnTo>
                  <a:pt x="717" y="4271"/>
                </a:lnTo>
                <a:lnTo>
                  <a:pt x="724" y="4293"/>
                </a:lnTo>
                <a:lnTo>
                  <a:pt x="730" y="4315"/>
                </a:lnTo>
                <a:lnTo>
                  <a:pt x="736" y="4336"/>
                </a:lnTo>
                <a:lnTo>
                  <a:pt x="744" y="4357"/>
                </a:lnTo>
                <a:lnTo>
                  <a:pt x="751" y="4377"/>
                </a:lnTo>
                <a:lnTo>
                  <a:pt x="760" y="4396"/>
                </a:lnTo>
                <a:lnTo>
                  <a:pt x="768" y="4416"/>
                </a:lnTo>
                <a:lnTo>
                  <a:pt x="776" y="4434"/>
                </a:lnTo>
                <a:lnTo>
                  <a:pt x="786" y="4453"/>
                </a:lnTo>
                <a:lnTo>
                  <a:pt x="795" y="4470"/>
                </a:lnTo>
                <a:lnTo>
                  <a:pt x="806" y="4487"/>
                </a:lnTo>
                <a:lnTo>
                  <a:pt x="816" y="4504"/>
                </a:lnTo>
                <a:lnTo>
                  <a:pt x="828" y="4520"/>
                </a:lnTo>
                <a:lnTo>
                  <a:pt x="838" y="4536"/>
                </a:lnTo>
                <a:lnTo>
                  <a:pt x="851" y="4551"/>
                </a:lnTo>
                <a:lnTo>
                  <a:pt x="864" y="4566"/>
                </a:lnTo>
                <a:lnTo>
                  <a:pt x="876" y="4581"/>
                </a:lnTo>
                <a:lnTo>
                  <a:pt x="889" y="4594"/>
                </a:lnTo>
                <a:lnTo>
                  <a:pt x="903" y="4607"/>
                </a:lnTo>
                <a:lnTo>
                  <a:pt x="917" y="4621"/>
                </a:lnTo>
                <a:lnTo>
                  <a:pt x="932" y="4633"/>
                </a:lnTo>
                <a:lnTo>
                  <a:pt x="947" y="4645"/>
                </a:lnTo>
                <a:lnTo>
                  <a:pt x="963" y="4657"/>
                </a:lnTo>
                <a:lnTo>
                  <a:pt x="979" y="4668"/>
                </a:lnTo>
                <a:lnTo>
                  <a:pt x="996" y="4679"/>
                </a:lnTo>
                <a:lnTo>
                  <a:pt x="1013" y="4690"/>
                </a:lnTo>
                <a:lnTo>
                  <a:pt x="1031" y="4699"/>
                </a:lnTo>
                <a:lnTo>
                  <a:pt x="1050" y="4710"/>
                </a:lnTo>
                <a:lnTo>
                  <a:pt x="1068" y="4718"/>
                </a:lnTo>
                <a:lnTo>
                  <a:pt x="1088" y="4728"/>
                </a:lnTo>
                <a:lnTo>
                  <a:pt x="1108" y="4736"/>
                </a:lnTo>
                <a:lnTo>
                  <a:pt x="1128" y="4745"/>
                </a:lnTo>
                <a:lnTo>
                  <a:pt x="1149" y="4752"/>
                </a:lnTo>
                <a:lnTo>
                  <a:pt x="1170" y="4759"/>
                </a:lnTo>
                <a:lnTo>
                  <a:pt x="1192" y="4766"/>
                </a:lnTo>
                <a:lnTo>
                  <a:pt x="1215" y="4772"/>
                </a:lnTo>
                <a:lnTo>
                  <a:pt x="1237" y="4778"/>
                </a:lnTo>
                <a:lnTo>
                  <a:pt x="1261" y="4783"/>
                </a:lnTo>
                <a:lnTo>
                  <a:pt x="1284" y="4789"/>
                </a:lnTo>
                <a:lnTo>
                  <a:pt x="1335" y="4798"/>
                </a:lnTo>
                <a:lnTo>
                  <a:pt x="1387" y="4805"/>
                </a:lnTo>
                <a:lnTo>
                  <a:pt x="1440" y="4811"/>
                </a:lnTo>
                <a:lnTo>
                  <a:pt x="1495" y="4815"/>
                </a:lnTo>
                <a:lnTo>
                  <a:pt x="1553" y="4817"/>
                </a:lnTo>
                <a:lnTo>
                  <a:pt x="1613" y="4818"/>
                </a:lnTo>
                <a:lnTo>
                  <a:pt x="1829" y="4818"/>
                </a:lnTo>
                <a:lnTo>
                  <a:pt x="1829" y="5466"/>
                </a:lnTo>
                <a:lnTo>
                  <a:pt x="1605" y="5466"/>
                </a:lnTo>
                <a:lnTo>
                  <a:pt x="1555" y="5466"/>
                </a:lnTo>
                <a:lnTo>
                  <a:pt x="1506" y="5465"/>
                </a:lnTo>
                <a:lnTo>
                  <a:pt x="1458" y="5464"/>
                </a:lnTo>
                <a:lnTo>
                  <a:pt x="1411" y="5460"/>
                </a:lnTo>
                <a:lnTo>
                  <a:pt x="1363" y="5457"/>
                </a:lnTo>
                <a:lnTo>
                  <a:pt x="1318" y="5454"/>
                </a:lnTo>
                <a:lnTo>
                  <a:pt x="1273" y="5449"/>
                </a:lnTo>
                <a:lnTo>
                  <a:pt x="1229" y="5445"/>
                </a:lnTo>
                <a:lnTo>
                  <a:pt x="1185" y="5438"/>
                </a:lnTo>
                <a:lnTo>
                  <a:pt x="1141" y="5432"/>
                </a:lnTo>
                <a:lnTo>
                  <a:pt x="1099" y="5425"/>
                </a:lnTo>
                <a:lnTo>
                  <a:pt x="1058" y="5416"/>
                </a:lnTo>
                <a:lnTo>
                  <a:pt x="1018" y="5408"/>
                </a:lnTo>
                <a:lnTo>
                  <a:pt x="978" y="5398"/>
                </a:lnTo>
                <a:lnTo>
                  <a:pt x="939" y="5389"/>
                </a:lnTo>
                <a:lnTo>
                  <a:pt x="902" y="5379"/>
                </a:lnTo>
                <a:lnTo>
                  <a:pt x="865" y="5367"/>
                </a:lnTo>
                <a:lnTo>
                  <a:pt x="828" y="5355"/>
                </a:lnTo>
                <a:lnTo>
                  <a:pt x="792" y="5342"/>
                </a:lnTo>
                <a:lnTo>
                  <a:pt x="757" y="5329"/>
                </a:lnTo>
                <a:lnTo>
                  <a:pt x="723" y="5315"/>
                </a:lnTo>
                <a:lnTo>
                  <a:pt x="690" y="5300"/>
                </a:lnTo>
                <a:lnTo>
                  <a:pt x="658" y="5284"/>
                </a:lnTo>
                <a:lnTo>
                  <a:pt x="625" y="5268"/>
                </a:lnTo>
                <a:lnTo>
                  <a:pt x="594" y="5252"/>
                </a:lnTo>
                <a:lnTo>
                  <a:pt x="564" y="5234"/>
                </a:lnTo>
                <a:lnTo>
                  <a:pt x="534" y="5216"/>
                </a:lnTo>
                <a:lnTo>
                  <a:pt x="506" y="5197"/>
                </a:lnTo>
                <a:lnTo>
                  <a:pt x="479" y="5177"/>
                </a:lnTo>
                <a:lnTo>
                  <a:pt x="451" y="5157"/>
                </a:lnTo>
                <a:lnTo>
                  <a:pt x="425" y="5136"/>
                </a:lnTo>
                <a:lnTo>
                  <a:pt x="400" y="5114"/>
                </a:lnTo>
                <a:lnTo>
                  <a:pt x="376" y="5092"/>
                </a:lnTo>
                <a:lnTo>
                  <a:pt x="351" y="5070"/>
                </a:lnTo>
                <a:lnTo>
                  <a:pt x="328" y="5046"/>
                </a:lnTo>
                <a:lnTo>
                  <a:pt x="306" y="5022"/>
                </a:lnTo>
                <a:lnTo>
                  <a:pt x="285" y="4996"/>
                </a:lnTo>
                <a:lnTo>
                  <a:pt x="264" y="4971"/>
                </a:lnTo>
                <a:lnTo>
                  <a:pt x="244" y="4944"/>
                </a:lnTo>
                <a:lnTo>
                  <a:pt x="225" y="4918"/>
                </a:lnTo>
                <a:lnTo>
                  <a:pt x="206" y="4889"/>
                </a:lnTo>
                <a:lnTo>
                  <a:pt x="189" y="4861"/>
                </a:lnTo>
                <a:lnTo>
                  <a:pt x="173" y="4832"/>
                </a:lnTo>
                <a:lnTo>
                  <a:pt x="156" y="4802"/>
                </a:lnTo>
                <a:lnTo>
                  <a:pt x="141" y="4771"/>
                </a:lnTo>
                <a:lnTo>
                  <a:pt x="126" y="4740"/>
                </a:lnTo>
                <a:lnTo>
                  <a:pt x="113" y="4708"/>
                </a:lnTo>
                <a:lnTo>
                  <a:pt x="100" y="4675"/>
                </a:lnTo>
                <a:lnTo>
                  <a:pt x="88" y="4642"/>
                </a:lnTo>
                <a:lnTo>
                  <a:pt x="77" y="4608"/>
                </a:lnTo>
                <a:lnTo>
                  <a:pt x="66" y="4573"/>
                </a:lnTo>
                <a:lnTo>
                  <a:pt x="56" y="4538"/>
                </a:lnTo>
                <a:lnTo>
                  <a:pt x="47" y="4501"/>
                </a:lnTo>
                <a:lnTo>
                  <a:pt x="39" y="4464"/>
                </a:lnTo>
                <a:lnTo>
                  <a:pt x="32" y="4428"/>
                </a:lnTo>
                <a:lnTo>
                  <a:pt x="25" y="4389"/>
                </a:lnTo>
                <a:lnTo>
                  <a:pt x="19" y="4350"/>
                </a:lnTo>
                <a:lnTo>
                  <a:pt x="14" y="4310"/>
                </a:lnTo>
                <a:lnTo>
                  <a:pt x="9" y="4270"/>
                </a:lnTo>
                <a:lnTo>
                  <a:pt x="6" y="4229"/>
                </a:lnTo>
                <a:lnTo>
                  <a:pt x="3" y="4187"/>
                </a:lnTo>
                <a:lnTo>
                  <a:pt x="1" y="4145"/>
                </a:lnTo>
                <a:lnTo>
                  <a:pt x="0" y="4102"/>
                </a:lnTo>
                <a:lnTo>
                  <a:pt x="0" y="4058"/>
                </a:lnTo>
                <a:lnTo>
                  <a:pt x="0" y="677"/>
                </a:lnTo>
                <a:close/>
                <a:moveTo>
                  <a:pt x="5709" y="3721"/>
                </a:moveTo>
                <a:lnTo>
                  <a:pt x="5709" y="3746"/>
                </a:lnTo>
                <a:lnTo>
                  <a:pt x="5708" y="3798"/>
                </a:lnTo>
                <a:lnTo>
                  <a:pt x="5707" y="3848"/>
                </a:lnTo>
                <a:lnTo>
                  <a:pt x="5705" y="3897"/>
                </a:lnTo>
                <a:lnTo>
                  <a:pt x="5702" y="3947"/>
                </a:lnTo>
                <a:lnTo>
                  <a:pt x="5699" y="3996"/>
                </a:lnTo>
                <a:lnTo>
                  <a:pt x="5693" y="4043"/>
                </a:lnTo>
                <a:lnTo>
                  <a:pt x="5688" y="4091"/>
                </a:lnTo>
                <a:lnTo>
                  <a:pt x="5682" y="4138"/>
                </a:lnTo>
                <a:lnTo>
                  <a:pt x="5674" y="4183"/>
                </a:lnTo>
                <a:lnTo>
                  <a:pt x="5666" y="4229"/>
                </a:lnTo>
                <a:lnTo>
                  <a:pt x="5657" y="4273"/>
                </a:lnTo>
                <a:lnTo>
                  <a:pt x="5647" y="4317"/>
                </a:lnTo>
                <a:lnTo>
                  <a:pt x="5637" y="4360"/>
                </a:lnTo>
                <a:lnTo>
                  <a:pt x="5625" y="4403"/>
                </a:lnTo>
                <a:lnTo>
                  <a:pt x="5612" y="4445"/>
                </a:lnTo>
                <a:lnTo>
                  <a:pt x="5600" y="4486"/>
                </a:lnTo>
                <a:lnTo>
                  <a:pt x="5585" y="4526"/>
                </a:lnTo>
                <a:lnTo>
                  <a:pt x="5570" y="4566"/>
                </a:lnTo>
                <a:lnTo>
                  <a:pt x="5555" y="4606"/>
                </a:lnTo>
                <a:lnTo>
                  <a:pt x="5538" y="4644"/>
                </a:lnTo>
                <a:lnTo>
                  <a:pt x="5520" y="4682"/>
                </a:lnTo>
                <a:lnTo>
                  <a:pt x="5502" y="4719"/>
                </a:lnTo>
                <a:lnTo>
                  <a:pt x="5482" y="4756"/>
                </a:lnTo>
                <a:lnTo>
                  <a:pt x="5462" y="4792"/>
                </a:lnTo>
                <a:lnTo>
                  <a:pt x="5441" y="4826"/>
                </a:lnTo>
                <a:lnTo>
                  <a:pt x="5420" y="4861"/>
                </a:lnTo>
                <a:lnTo>
                  <a:pt x="5397" y="4895"/>
                </a:lnTo>
                <a:lnTo>
                  <a:pt x="5374" y="4928"/>
                </a:lnTo>
                <a:lnTo>
                  <a:pt x="5349" y="4961"/>
                </a:lnTo>
                <a:lnTo>
                  <a:pt x="5324" y="4992"/>
                </a:lnTo>
                <a:lnTo>
                  <a:pt x="5298" y="5024"/>
                </a:lnTo>
                <a:lnTo>
                  <a:pt x="5271" y="5054"/>
                </a:lnTo>
                <a:lnTo>
                  <a:pt x="5243" y="5084"/>
                </a:lnTo>
                <a:lnTo>
                  <a:pt x="5215" y="5112"/>
                </a:lnTo>
                <a:lnTo>
                  <a:pt x="5185" y="5140"/>
                </a:lnTo>
                <a:lnTo>
                  <a:pt x="5156" y="5167"/>
                </a:lnTo>
                <a:lnTo>
                  <a:pt x="5126" y="5193"/>
                </a:lnTo>
                <a:lnTo>
                  <a:pt x="5096" y="5218"/>
                </a:lnTo>
                <a:lnTo>
                  <a:pt x="5064" y="5242"/>
                </a:lnTo>
                <a:lnTo>
                  <a:pt x="5033" y="5265"/>
                </a:lnTo>
                <a:lnTo>
                  <a:pt x="5000" y="5287"/>
                </a:lnTo>
                <a:lnTo>
                  <a:pt x="4968" y="5308"/>
                </a:lnTo>
                <a:lnTo>
                  <a:pt x="4934" y="5328"/>
                </a:lnTo>
                <a:lnTo>
                  <a:pt x="4899" y="5348"/>
                </a:lnTo>
                <a:lnTo>
                  <a:pt x="4864" y="5366"/>
                </a:lnTo>
                <a:lnTo>
                  <a:pt x="4830" y="5384"/>
                </a:lnTo>
                <a:lnTo>
                  <a:pt x="4793" y="5401"/>
                </a:lnTo>
                <a:lnTo>
                  <a:pt x="4757" y="5415"/>
                </a:lnTo>
                <a:lnTo>
                  <a:pt x="4719" y="5430"/>
                </a:lnTo>
                <a:lnTo>
                  <a:pt x="4682" y="5444"/>
                </a:lnTo>
                <a:lnTo>
                  <a:pt x="4644" y="5456"/>
                </a:lnTo>
                <a:lnTo>
                  <a:pt x="4605" y="5469"/>
                </a:lnTo>
                <a:lnTo>
                  <a:pt x="4566" y="5479"/>
                </a:lnTo>
                <a:lnTo>
                  <a:pt x="4526" y="5489"/>
                </a:lnTo>
                <a:lnTo>
                  <a:pt x="4485" y="5498"/>
                </a:lnTo>
                <a:lnTo>
                  <a:pt x="4444" y="5506"/>
                </a:lnTo>
                <a:lnTo>
                  <a:pt x="4402" y="5513"/>
                </a:lnTo>
                <a:lnTo>
                  <a:pt x="4359" y="5519"/>
                </a:lnTo>
                <a:lnTo>
                  <a:pt x="4316" y="5524"/>
                </a:lnTo>
                <a:lnTo>
                  <a:pt x="4273" y="5529"/>
                </a:lnTo>
                <a:lnTo>
                  <a:pt x="4229" y="5532"/>
                </a:lnTo>
                <a:lnTo>
                  <a:pt x="4185" y="5534"/>
                </a:lnTo>
                <a:lnTo>
                  <a:pt x="4140" y="5536"/>
                </a:lnTo>
                <a:lnTo>
                  <a:pt x="4093" y="5536"/>
                </a:lnTo>
                <a:lnTo>
                  <a:pt x="4048" y="5536"/>
                </a:lnTo>
                <a:lnTo>
                  <a:pt x="4003" y="5534"/>
                </a:lnTo>
                <a:lnTo>
                  <a:pt x="3958" y="5532"/>
                </a:lnTo>
                <a:lnTo>
                  <a:pt x="3914" y="5529"/>
                </a:lnTo>
                <a:lnTo>
                  <a:pt x="3871" y="5524"/>
                </a:lnTo>
                <a:lnTo>
                  <a:pt x="3828" y="5519"/>
                </a:lnTo>
                <a:lnTo>
                  <a:pt x="3786" y="5513"/>
                </a:lnTo>
                <a:lnTo>
                  <a:pt x="3744" y="5506"/>
                </a:lnTo>
                <a:lnTo>
                  <a:pt x="3703" y="5498"/>
                </a:lnTo>
                <a:lnTo>
                  <a:pt x="3663" y="5489"/>
                </a:lnTo>
                <a:lnTo>
                  <a:pt x="3623" y="5479"/>
                </a:lnTo>
                <a:lnTo>
                  <a:pt x="3584" y="5468"/>
                </a:lnTo>
                <a:lnTo>
                  <a:pt x="3545" y="5456"/>
                </a:lnTo>
                <a:lnTo>
                  <a:pt x="3507" y="5444"/>
                </a:lnTo>
                <a:lnTo>
                  <a:pt x="3469" y="5430"/>
                </a:lnTo>
                <a:lnTo>
                  <a:pt x="3433" y="5415"/>
                </a:lnTo>
                <a:lnTo>
                  <a:pt x="3397" y="5400"/>
                </a:lnTo>
                <a:lnTo>
                  <a:pt x="3361" y="5384"/>
                </a:lnTo>
                <a:lnTo>
                  <a:pt x="3325" y="5366"/>
                </a:lnTo>
                <a:lnTo>
                  <a:pt x="3291" y="5348"/>
                </a:lnTo>
                <a:lnTo>
                  <a:pt x="3257" y="5328"/>
                </a:lnTo>
                <a:lnTo>
                  <a:pt x="3223" y="5308"/>
                </a:lnTo>
                <a:lnTo>
                  <a:pt x="3191" y="5287"/>
                </a:lnTo>
                <a:lnTo>
                  <a:pt x="3158" y="5265"/>
                </a:lnTo>
                <a:lnTo>
                  <a:pt x="3127" y="5242"/>
                </a:lnTo>
                <a:lnTo>
                  <a:pt x="3096" y="5218"/>
                </a:lnTo>
                <a:lnTo>
                  <a:pt x="3066" y="5193"/>
                </a:lnTo>
                <a:lnTo>
                  <a:pt x="3035" y="5167"/>
                </a:lnTo>
                <a:lnTo>
                  <a:pt x="3006" y="5140"/>
                </a:lnTo>
                <a:lnTo>
                  <a:pt x="2977" y="5112"/>
                </a:lnTo>
                <a:lnTo>
                  <a:pt x="2949" y="5084"/>
                </a:lnTo>
                <a:lnTo>
                  <a:pt x="2921" y="5054"/>
                </a:lnTo>
                <a:lnTo>
                  <a:pt x="2894" y="5024"/>
                </a:lnTo>
                <a:lnTo>
                  <a:pt x="2868" y="4992"/>
                </a:lnTo>
                <a:lnTo>
                  <a:pt x="2843" y="4961"/>
                </a:lnTo>
                <a:lnTo>
                  <a:pt x="2818" y="4928"/>
                </a:lnTo>
                <a:lnTo>
                  <a:pt x="2795" y="4895"/>
                </a:lnTo>
                <a:lnTo>
                  <a:pt x="2772" y="4861"/>
                </a:lnTo>
                <a:lnTo>
                  <a:pt x="2751" y="4826"/>
                </a:lnTo>
                <a:lnTo>
                  <a:pt x="2730" y="4792"/>
                </a:lnTo>
                <a:lnTo>
                  <a:pt x="2710" y="4756"/>
                </a:lnTo>
                <a:lnTo>
                  <a:pt x="2691" y="4719"/>
                </a:lnTo>
                <a:lnTo>
                  <a:pt x="2672" y="4682"/>
                </a:lnTo>
                <a:lnTo>
                  <a:pt x="2654" y="4644"/>
                </a:lnTo>
                <a:lnTo>
                  <a:pt x="2638" y="4606"/>
                </a:lnTo>
                <a:lnTo>
                  <a:pt x="2623" y="4566"/>
                </a:lnTo>
                <a:lnTo>
                  <a:pt x="2607" y="4526"/>
                </a:lnTo>
                <a:lnTo>
                  <a:pt x="2593" y="4486"/>
                </a:lnTo>
                <a:lnTo>
                  <a:pt x="2580" y="4444"/>
                </a:lnTo>
                <a:lnTo>
                  <a:pt x="2568" y="4403"/>
                </a:lnTo>
                <a:lnTo>
                  <a:pt x="2556" y="4360"/>
                </a:lnTo>
                <a:lnTo>
                  <a:pt x="2546" y="4317"/>
                </a:lnTo>
                <a:lnTo>
                  <a:pt x="2535" y="4273"/>
                </a:lnTo>
                <a:lnTo>
                  <a:pt x="2527" y="4229"/>
                </a:lnTo>
                <a:lnTo>
                  <a:pt x="2518" y="4183"/>
                </a:lnTo>
                <a:lnTo>
                  <a:pt x="2511" y="4138"/>
                </a:lnTo>
                <a:lnTo>
                  <a:pt x="2505" y="4091"/>
                </a:lnTo>
                <a:lnTo>
                  <a:pt x="2500" y="4043"/>
                </a:lnTo>
                <a:lnTo>
                  <a:pt x="2494" y="3996"/>
                </a:lnTo>
                <a:lnTo>
                  <a:pt x="2491" y="3947"/>
                </a:lnTo>
                <a:lnTo>
                  <a:pt x="2488" y="3897"/>
                </a:lnTo>
                <a:lnTo>
                  <a:pt x="2486" y="3848"/>
                </a:lnTo>
                <a:lnTo>
                  <a:pt x="2485" y="3798"/>
                </a:lnTo>
                <a:lnTo>
                  <a:pt x="2484" y="3746"/>
                </a:lnTo>
                <a:lnTo>
                  <a:pt x="2484" y="1681"/>
                </a:lnTo>
                <a:lnTo>
                  <a:pt x="3161" y="1681"/>
                </a:lnTo>
                <a:lnTo>
                  <a:pt x="3161" y="3868"/>
                </a:lnTo>
                <a:lnTo>
                  <a:pt x="3161" y="3896"/>
                </a:lnTo>
                <a:lnTo>
                  <a:pt x="3162" y="3924"/>
                </a:lnTo>
                <a:lnTo>
                  <a:pt x="3163" y="3951"/>
                </a:lnTo>
                <a:lnTo>
                  <a:pt x="3165" y="3978"/>
                </a:lnTo>
                <a:lnTo>
                  <a:pt x="3168" y="4005"/>
                </a:lnTo>
                <a:lnTo>
                  <a:pt x="3171" y="4031"/>
                </a:lnTo>
                <a:lnTo>
                  <a:pt x="3174" y="4057"/>
                </a:lnTo>
                <a:lnTo>
                  <a:pt x="3178" y="4082"/>
                </a:lnTo>
                <a:lnTo>
                  <a:pt x="3182" y="4107"/>
                </a:lnTo>
                <a:lnTo>
                  <a:pt x="3188" y="4133"/>
                </a:lnTo>
                <a:lnTo>
                  <a:pt x="3193" y="4157"/>
                </a:lnTo>
                <a:lnTo>
                  <a:pt x="3199" y="4182"/>
                </a:lnTo>
                <a:lnTo>
                  <a:pt x="3205" y="4205"/>
                </a:lnTo>
                <a:lnTo>
                  <a:pt x="3212" y="4229"/>
                </a:lnTo>
                <a:lnTo>
                  <a:pt x="3220" y="4252"/>
                </a:lnTo>
                <a:lnTo>
                  <a:pt x="3228" y="4275"/>
                </a:lnTo>
                <a:lnTo>
                  <a:pt x="3236" y="4298"/>
                </a:lnTo>
                <a:lnTo>
                  <a:pt x="3245" y="4320"/>
                </a:lnTo>
                <a:lnTo>
                  <a:pt x="3255" y="4343"/>
                </a:lnTo>
                <a:lnTo>
                  <a:pt x="3265" y="4364"/>
                </a:lnTo>
                <a:lnTo>
                  <a:pt x="3276" y="4386"/>
                </a:lnTo>
                <a:lnTo>
                  <a:pt x="3286" y="4407"/>
                </a:lnTo>
                <a:lnTo>
                  <a:pt x="3298" y="4428"/>
                </a:lnTo>
                <a:lnTo>
                  <a:pt x="3311" y="4447"/>
                </a:lnTo>
                <a:lnTo>
                  <a:pt x="3323" y="4467"/>
                </a:lnTo>
                <a:lnTo>
                  <a:pt x="3337" y="4487"/>
                </a:lnTo>
                <a:lnTo>
                  <a:pt x="3351" y="4506"/>
                </a:lnTo>
                <a:lnTo>
                  <a:pt x="3364" y="4525"/>
                </a:lnTo>
                <a:lnTo>
                  <a:pt x="3379" y="4544"/>
                </a:lnTo>
                <a:lnTo>
                  <a:pt x="3395" y="4563"/>
                </a:lnTo>
                <a:lnTo>
                  <a:pt x="3411" y="4581"/>
                </a:lnTo>
                <a:lnTo>
                  <a:pt x="3426" y="4599"/>
                </a:lnTo>
                <a:lnTo>
                  <a:pt x="3443" y="4615"/>
                </a:lnTo>
                <a:lnTo>
                  <a:pt x="3460" y="4632"/>
                </a:lnTo>
                <a:lnTo>
                  <a:pt x="3477" y="4649"/>
                </a:lnTo>
                <a:lnTo>
                  <a:pt x="3495" y="4665"/>
                </a:lnTo>
                <a:lnTo>
                  <a:pt x="3513" y="4679"/>
                </a:lnTo>
                <a:lnTo>
                  <a:pt x="3531" y="4694"/>
                </a:lnTo>
                <a:lnTo>
                  <a:pt x="3549" y="4708"/>
                </a:lnTo>
                <a:lnTo>
                  <a:pt x="3567" y="4721"/>
                </a:lnTo>
                <a:lnTo>
                  <a:pt x="3586" y="4735"/>
                </a:lnTo>
                <a:lnTo>
                  <a:pt x="3606" y="4747"/>
                </a:lnTo>
                <a:lnTo>
                  <a:pt x="3625" y="4759"/>
                </a:lnTo>
                <a:lnTo>
                  <a:pt x="3645" y="4770"/>
                </a:lnTo>
                <a:lnTo>
                  <a:pt x="3665" y="4781"/>
                </a:lnTo>
                <a:lnTo>
                  <a:pt x="3685" y="4791"/>
                </a:lnTo>
                <a:lnTo>
                  <a:pt x="3706" y="4801"/>
                </a:lnTo>
                <a:lnTo>
                  <a:pt x="3727" y="4810"/>
                </a:lnTo>
                <a:lnTo>
                  <a:pt x="3748" y="4818"/>
                </a:lnTo>
                <a:lnTo>
                  <a:pt x="3769" y="4826"/>
                </a:lnTo>
                <a:lnTo>
                  <a:pt x="3791" y="4834"/>
                </a:lnTo>
                <a:lnTo>
                  <a:pt x="3814" y="4840"/>
                </a:lnTo>
                <a:lnTo>
                  <a:pt x="3836" y="4847"/>
                </a:lnTo>
                <a:lnTo>
                  <a:pt x="3859" y="4853"/>
                </a:lnTo>
                <a:lnTo>
                  <a:pt x="3882" y="4858"/>
                </a:lnTo>
                <a:lnTo>
                  <a:pt x="3905" y="4862"/>
                </a:lnTo>
                <a:lnTo>
                  <a:pt x="3928" y="4866"/>
                </a:lnTo>
                <a:lnTo>
                  <a:pt x="3951" y="4871"/>
                </a:lnTo>
                <a:lnTo>
                  <a:pt x="3976" y="4874"/>
                </a:lnTo>
                <a:lnTo>
                  <a:pt x="4000" y="4876"/>
                </a:lnTo>
                <a:lnTo>
                  <a:pt x="4025" y="4878"/>
                </a:lnTo>
                <a:lnTo>
                  <a:pt x="4049" y="4879"/>
                </a:lnTo>
                <a:lnTo>
                  <a:pt x="4074" y="4880"/>
                </a:lnTo>
                <a:lnTo>
                  <a:pt x="4100" y="4880"/>
                </a:lnTo>
                <a:lnTo>
                  <a:pt x="4126" y="4880"/>
                </a:lnTo>
                <a:lnTo>
                  <a:pt x="4151" y="4879"/>
                </a:lnTo>
                <a:lnTo>
                  <a:pt x="4176" y="4878"/>
                </a:lnTo>
                <a:lnTo>
                  <a:pt x="4201" y="4876"/>
                </a:lnTo>
                <a:lnTo>
                  <a:pt x="4226" y="4874"/>
                </a:lnTo>
                <a:lnTo>
                  <a:pt x="4250" y="4871"/>
                </a:lnTo>
                <a:lnTo>
                  <a:pt x="4273" y="4866"/>
                </a:lnTo>
                <a:lnTo>
                  <a:pt x="4297" y="4862"/>
                </a:lnTo>
                <a:lnTo>
                  <a:pt x="4321" y="4858"/>
                </a:lnTo>
                <a:lnTo>
                  <a:pt x="4344" y="4853"/>
                </a:lnTo>
                <a:lnTo>
                  <a:pt x="4366" y="4846"/>
                </a:lnTo>
                <a:lnTo>
                  <a:pt x="4389" y="4840"/>
                </a:lnTo>
                <a:lnTo>
                  <a:pt x="4411" y="4834"/>
                </a:lnTo>
                <a:lnTo>
                  <a:pt x="4433" y="4826"/>
                </a:lnTo>
                <a:lnTo>
                  <a:pt x="4454" y="4818"/>
                </a:lnTo>
                <a:lnTo>
                  <a:pt x="4475" y="4810"/>
                </a:lnTo>
                <a:lnTo>
                  <a:pt x="4496" y="4800"/>
                </a:lnTo>
                <a:lnTo>
                  <a:pt x="4517" y="4791"/>
                </a:lnTo>
                <a:lnTo>
                  <a:pt x="4537" y="4780"/>
                </a:lnTo>
                <a:lnTo>
                  <a:pt x="4557" y="4770"/>
                </a:lnTo>
                <a:lnTo>
                  <a:pt x="4577" y="4758"/>
                </a:lnTo>
                <a:lnTo>
                  <a:pt x="4596" y="4747"/>
                </a:lnTo>
                <a:lnTo>
                  <a:pt x="4616" y="4734"/>
                </a:lnTo>
                <a:lnTo>
                  <a:pt x="4634" y="4721"/>
                </a:lnTo>
                <a:lnTo>
                  <a:pt x="4653" y="4708"/>
                </a:lnTo>
                <a:lnTo>
                  <a:pt x="4671" y="4694"/>
                </a:lnTo>
                <a:lnTo>
                  <a:pt x="4689" y="4679"/>
                </a:lnTo>
                <a:lnTo>
                  <a:pt x="4707" y="4665"/>
                </a:lnTo>
                <a:lnTo>
                  <a:pt x="4725" y="4649"/>
                </a:lnTo>
                <a:lnTo>
                  <a:pt x="4741" y="4632"/>
                </a:lnTo>
                <a:lnTo>
                  <a:pt x="4758" y="4615"/>
                </a:lnTo>
                <a:lnTo>
                  <a:pt x="4774" y="4599"/>
                </a:lnTo>
                <a:lnTo>
                  <a:pt x="4791" y="4581"/>
                </a:lnTo>
                <a:lnTo>
                  <a:pt x="4806" y="4562"/>
                </a:lnTo>
                <a:lnTo>
                  <a:pt x="4821" y="4544"/>
                </a:lnTo>
                <a:lnTo>
                  <a:pt x="4835" y="4525"/>
                </a:lnTo>
                <a:lnTo>
                  <a:pt x="4850" y="4506"/>
                </a:lnTo>
                <a:lnTo>
                  <a:pt x="4863" y="4486"/>
                </a:lnTo>
                <a:lnTo>
                  <a:pt x="4876" y="4467"/>
                </a:lnTo>
                <a:lnTo>
                  <a:pt x="4889" y="4447"/>
                </a:lnTo>
                <a:lnTo>
                  <a:pt x="4900" y="4426"/>
                </a:lnTo>
                <a:lnTo>
                  <a:pt x="4912" y="4407"/>
                </a:lnTo>
                <a:lnTo>
                  <a:pt x="4923" y="4386"/>
                </a:lnTo>
                <a:lnTo>
                  <a:pt x="4933" y="4364"/>
                </a:lnTo>
                <a:lnTo>
                  <a:pt x="4943" y="4343"/>
                </a:lnTo>
                <a:lnTo>
                  <a:pt x="4953" y="4320"/>
                </a:lnTo>
                <a:lnTo>
                  <a:pt x="4961" y="4297"/>
                </a:lnTo>
                <a:lnTo>
                  <a:pt x="4970" y="4275"/>
                </a:lnTo>
                <a:lnTo>
                  <a:pt x="4978" y="4252"/>
                </a:lnTo>
                <a:lnTo>
                  <a:pt x="4985" y="4229"/>
                </a:lnTo>
                <a:lnTo>
                  <a:pt x="4993" y="4205"/>
                </a:lnTo>
                <a:lnTo>
                  <a:pt x="4999" y="4181"/>
                </a:lnTo>
                <a:lnTo>
                  <a:pt x="5004" y="4157"/>
                </a:lnTo>
                <a:lnTo>
                  <a:pt x="5010" y="4133"/>
                </a:lnTo>
                <a:lnTo>
                  <a:pt x="5015" y="4107"/>
                </a:lnTo>
                <a:lnTo>
                  <a:pt x="5019" y="4082"/>
                </a:lnTo>
                <a:lnTo>
                  <a:pt x="5023" y="4057"/>
                </a:lnTo>
                <a:lnTo>
                  <a:pt x="5026" y="4031"/>
                </a:lnTo>
                <a:lnTo>
                  <a:pt x="5030" y="4005"/>
                </a:lnTo>
                <a:lnTo>
                  <a:pt x="5032" y="3978"/>
                </a:lnTo>
                <a:lnTo>
                  <a:pt x="5035" y="3924"/>
                </a:lnTo>
                <a:lnTo>
                  <a:pt x="5036" y="3868"/>
                </a:lnTo>
                <a:lnTo>
                  <a:pt x="5036" y="3721"/>
                </a:lnTo>
                <a:lnTo>
                  <a:pt x="5120" y="3721"/>
                </a:lnTo>
                <a:lnTo>
                  <a:pt x="5204" y="3721"/>
                </a:lnTo>
                <a:lnTo>
                  <a:pt x="5288" y="3721"/>
                </a:lnTo>
                <a:lnTo>
                  <a:pt x="5373" y="3721"/>
                </a:lnTo>
                <a:lnTo>
                  <a:pt x="5457" y="3721"/>
                </a:lnTo>
                <a:lnTo>
                  <a:pt x="5541" y="3721"/>
                </a:lnTo>
                <a:lnTo>
                  <a:pt x="5625" y="3721"/>
                </a:lnTo>
                <a:lnTo>
                  <a:pt x="5709" y="3721"/>
                </a:lnTo>
                <a:close/>
                <a:moveTo>
                  <a:pt x="5036" y="3721"/>
                </a:moveTo>
                <a:lnTo>
                  <a:pt x="5036" y="1654"/>
                </a:lnTo>
                <a:lnTo>
                  <a:pt x="5036" y="1606"/>
                </a:lnTo>
                <a:lnTo>
                  <a:pt x="5037" y="1560"/>
                </a:lnTo>
                <a:lnTo>
                  <a:pt x="5039" y="1514"/>
                </a:lnTo>
                <a:lnTo>
                  <a:pt x="5042" y="1467"/>
                </a:lnTo>
                <a:lnTo>
                  <a:pt x="5045" y="1422"/>
                </a:lnTo>
                <a:lnTo>
                  <a:pt x="5050" y="1378"/>
                </a:lnTo>
                <a:lnTo>
                  <a:pt x="5055" y="1334"/>
                </a:lnTo>
                <a:lnTo>
                  <a:pt x="5061" y="1291"/>
                </a:lnTo>
                <a:lnTo>
                  <a:pt x="5067" y="1248"/>
                </a:lnTo>
                <a:lnTo>
                  <a:pt x="5075" y="1207"/>
                </a:lnTo>
                <a:lnTo>
                  <a:pt x="5083" y="1165"/>
                </a:lnTo>
                <a:lnTo>
                  <a:pt x="5093" y="1124"/>
                </a:lnTo>
                <a:lnTo>
                  <a:pt x="5102" y="1084"/>
                </a:lnTo>
                <a:lnTo>
                  <a:pt x="5113" y="1045"/>
                </a:lnTo>
                <a:lnTo>
                  <a:pt x="5124" y="1007"/>
                </a:lnTo>
                <a:lnTo>
                  <a:pt x="5137" y="969"/>
                </a:lnTo>
                <a:lnTo>
                  <a:pt x="5150" y="931"/>
                </a:lnTo>
                <a:lnTo>
                  <a:pt x="5163" y="894"/>
                </a:lnTo>
                <a:lnTo>
                  <a:pt x="5178" y="858"/>
                </a:lnTo>
                <a:lnTo>
                  <a:pt x="5194" y="822"/>
                </a:lnTo>
                <a:lnTo>
                  <a:pt x="5210" y="787"/>
                </a:lnTo>
                <a:lnTo>
                  <a:pt x="5226" y="753"/>
                </a:lnTo>
                <a:lnTo>
                  <a:pt x="5244" y="719"/>
                </a:lnTo>
                <a:lnTo>
                  <a:pt x="5263" y="686"/>
                </a:lnTo>
                <a:lnTo>
                  <a:pt x="5282" y="654"/>
                </a:lnTo>
                <a:lnTo>
                  <a:pt x="5302" y="621"/>
                </a:lnTo>
                <a:lnTo>
                  <a:pt x="5323" y="591"/>
                </a:lnTo>
                <a:lnTo>
                  <a:pt x="5345" y="561"/>
                </a:lnTo>
                <a:lnTo>
                  <a:pt x="5367" y="530"/>
                </a:lnTo>
                <a:lnTo>
                  <a:pt x="5390" y="501"/>
                </a:lnTo>
                <a:lnTo>
                  <a:pt x="5415" y="472"/>
                </a:lnTo>
                <a:lnTo>
                  <a:pt x="5439" y="444"/>
                </a:lnTo>
                <a:lnTo>
                  <a:pt x="5464" y="417"/>
                </a:lnTo>
                <a:lnTo>
                  <a:pt x="5490" y="390"/>
                </a:lnTo>
                <a:lnTo>
                  <a:pt x="5517" y="365"/>
                </a:lnTo>
                <a:lnTo>
                  <a:pt x="5544" y="340"/>
                </a:lnTo>
                <a:lnTo>
                  <a:pt x="5571" y="316"/>
                </a:lnTo>
                <a:lnTo>
                  <a:pt x="5600" y="293"/>
                </a:lnTo>
                <a:lnTo>
                  <a:pt x="5628" y="271"/>
                </a:lnTo>
                <a:lnTo>
                  <a:pt x="5658" y="250"/>
                </a:lnTo>
                <a:lnTo>
                  <a:pt x="5688" y="230"/>
                </a:lnTo>
                <a:lnTo>
                  <a:pt x="5718" y="210"/>
                </a:lnTo>
                <a:lnTo>
                  <a:pt x="5749" y="191"/>
                </a:lnTo>
                <a:lnTo>
                  <a:pt x="5781" y="173"/>
                </a:lnTo>
                <a:lnTo>
                  <a:pt x="5812" y="156"/>
                </a:lnTo>
                <a:lnTo>
                  <a:pt x="5845" y="141"/>
                </a:lnTo>
                <a:lnTo>
                  <a:pt x="5878" y="125"/>
                </a:lnTo>
                <a:lnTo>
                  <a:pt x="5911" y="111"/>
                </a:lnTo>
                <a:lnTo>
                  <a:pt x="5946" y="98"/>
                </a:lnTo>
                <a:lnTo>
                  <a:pt x="5981" y="85"/>
                </a:lnTo>
                <a:lnTo>
                  <a:pt x="6015" y="73"/>
                </a:lnTo>
                <a:lnTo>
                  <a:pt x="6051" y="62"/>
                </a:lnTo>
                <a:lnTo>
                  <a:pt x="6088" y="52"/>
                </a:lnTo>
                <a:lnTo>
                  <a:pt x="6125" y="43"/>
                </a:lnTo>
                <a:lnTo>
                  <a:pt x="6162" y="35"/>
                </a:lnTo>
                <a:lnTo>
                  <a:pt x="6199" y="27"/>
                </a:lnTo>
                <a:lnTo>
                  <a:pt x="6238" y="21"/>
                </a:lnTo>
                <a:lnTo>
                  <a:pt x="6277" y="16"/>
                </a:lnTo>
                <a:lnTo>
                  <a:pt x="6317" y="10"/>
                </a:lnTo>
                <a:lnTo>
                  <a:pt x="6357" y="7"/>
                </a:lnTo>
                <a:lnTo>
                  <a:pt x="6398" y="4"/>
                </a:lnTo>
                <a:lnTo>
                  <a:pt x="6439" y="2"/>
                </a:lnTo>
                <a:lnTo>
                  <a:pt x="6481" y="0"/>
                </a:lnTo>
                <a:lnTo>
                  <a:pt x="6523" y="0"/>
                </a:lnTo>
                <a:lnTo>
                  <a:pt x="6567" y="1"/>
                </a:lnTo>
                <a:lnTo>
                  <a:pt x="6610" y="2"/>
                </a:lnTo>
                <a:lnTo>
                  <a:pt x="6653" y="5"/>
                </a:lnTo>
                <a:lnTo>
                  <a:pt x="6695" y="9"/>
                </a:lnTo>
                <a:lnTo>
                  <a:pt x="6736" y="15"/>
                </a:lnTo>
                <a:lnTo>
                  <a:pt x="6778" y="21"/>
                </a:lnTo>
                <a:lnTo>
                  <a:pt x="6819" y="28"/>
                </a:lnTo>
                <a:lnTo>
                  <a:pt x="6859" y="37"/>
                </a:lnTo>
                <a:lnTo>
                  <a:pt x="6899" y="47"/>
                </a:lnTo>
                <a:lnTo>
                  <a:pt x="6939" y="58"/>
                </a:lnTo>
                <a:lnTo>
                  <a:pt x="6978" y="70"/>
                </a:lnTo>
                <a:lnTo>
                  <a:pt x="7017" y="83"/>
                </a:lnTo>
                <a:lnTo>
                  <a:pt x="7056" y="98"/>
                </a:lnTo>
                <a:lnTo>
                  <a:pt x="7094" y="113"/>
                </a:lnTo>
                <a:lnTo>
                  <a:pt x="7132" y="130"/>
                </a:lnTo>
                <a:lnTo>
                  <a:pt x="7168" y="148"/>
                </a:lnTo>
                <a:lnTo>
                  <a:pt x="7205" y="167"/>
                </a:lnTo>
                <a:lnTo>
                  <a:pt x="7241" y="187"/>
                </a:lnTo>
                <a:lnTo>
                  <a:pt x="7277" y="208"/>
                </a:lnTo>
                <a:lnTo>
                  <a:pt x="7311" y="230"/>
                </a:lnTo>
                <a:lnTo>
                  <a:pt x="7345" y="253"/>
                </a:lnTo>
                <a:lnTo>
                  <a:pt x="7379" y="277"/>
                </a:lnTo>
                <a:lnTo>
                  <a:pt x="7411" y="302"/>
                </a:lnTo>
                <a:lnTo>
                  <a:pt x="7444" y="329"/>
                </a:lnTo>
                <a:lnTo>
                  <a:pt x="7476" y="356"/>
                </a:lnTo>
                <a:lnTo>
                  <a:pt x="7506" y="384"/>
                </a:lnTo>
                <a:lnTo>
                  <a:pt x="7537" y="415"/>
                </a:lnTo>
                <a:lnTo>
                  <a:pt x="7566" y="445"/>
                </a:lnTo>
                <a:lnTo>
                  <a:pt x="7594" y="477"/>
                </a:lnTo>
                <a:lnTo>
                  <a:pt x="7623" y="509"/>
                </a:lnTo>
                <a:lnTo>
                  <a:pt x="7651" y="543"/>
                </a:lnTo>
                <a:lnTo>
                  <a:pt x="7679" y="577"/>
                </a:lnTo>
                <a:lnTo>
                  <a:pt x="7706" y="543"/>
                </a:lnTo>
                <a:lnTo>
                  <a:pt x="7734" y="508"/>
                </a:lnTo>
                <a:lnTo>
                  <a:pt x="7764" y="476"/>
                </a:lnTo>
                <a:lnTo>
                  <a:pt x="7793" y="443"/>
                </a:lnTo>
                <a:lnTo>
                  <a:pt x="7824" y="413"/>
                </a:lnTo>
                <a:lnTo>
                  <a:pt x="7854" y="383"/>
                </a:lnTo>
                <a:lnTo>
                  <a:pt x="7886" y="354"/>
                </a:lnTo>
                <a:lnTo>
                  <a:pt x="7917" y="326"/>
                </a:lnTo>
                <a:lnTo>
                  <a:pt x="7950" y="300"/>
                </a:lnTo>
                <a:lnTo>
                  <a:pt x="7983" y="275"/>
                </a:lnTo>
                <a:lnTo>
                  <a:pt x="8016" y="250"/>
                </a:lnTo>
                <a:lnTo>
                  <a:pt x="8051" y="227"/>
                </a:lnTo>
                <a:lnTo>
                  <a:pt x="8086" y="205"/>
                </a:lnTo>
                <a:lnTo>
                  <a:pt x="8120" y="184"/>
                </a:lnTo>
                <a:lnTo>
                  <a:pt x="8156" y="164"/>
                </a:lnTo>
                <a:lnTo>
                  <a:pt x="8193" y="145"/>
                </a:lnTo>
                <a:lnTo>
                  <a:pt x="8229" y="127"/>
                </a:lnTo>
                <a:lnTo>
                  <a:pt x="8267" y="111"/>
                </a:lnTo>
                <a:lnTo>
                  <a:pt x="8303" y="96"/>
                </a:lnTo>
                <a:lnTo>
                  <a:pt x="8341" y="82"/>
                </a:lnTo>
                <a:lnTo>
                  <a:pt x="8380" y="68"/>
                </a:lnTo>
                <a:lnTo>
                  <a:pt x="8419" y="57"/>
                </a:lnTo>
                <a:lnTo>
                  <a:pt x="8458" y="46"/>
                </a:lnTo>
                <a:lnTo>
                  <a:pt x="8498" y="37"/>
                </a:lnTo>
                <a:lnTo>
                  <a:pt x="8538" y="27"/>
                </a:lnTo>
                <a:lnTo>
                  <a:pt x="8579" y="20"/>
                </a:lnTo>
                <a:lnTo>
                  <a:pt x="8620" y="15"/>
                </a:lnTo>
                <a:lnTo>
                  <a:pt x="8662" y="9"/>
                </a:lnTo>
                <a:lnTo>
                  <a:pt x="8704" y="5"/>
                </a:lnTo>
                <a:lnTo>
                  <a:pt x="8746" y="2"/>
                </a:lnTo>
                <a:lnTo>
                  <a:pt x="8789" y="1"/>
                </a:lnTo>
                <a:lnTo>
                  <a:pt x="8833" y="0"/>
                </a:lnTo>
                <a:lnTo>
                  <a:pt x="8875" y="0"/>
                </a:lnTo>
                <a:lnTo>
                  <a:pt x="8917" y="2"/>
                </a:lnTo>
                <a:lnTo>
                  <a:pt x="8957" y="4"/>
                </a:lnTo>
                <a:lnTo>
                  <a:pt x="8998" y="7"/>
                </a:lnTo>
                <a:lnTo>
                  <a:pt x="9038" y="10"/>
                </a:lnTo>
                <a:lnTo>
                  <a:pt x="9077" y="16"/>
                </a:lnTo>
                <a:lnTo>
                  <a:pt x="9116" y="21"/>
                </a:lnTo>
                <a:lnTo>
                  <a:pt x="9153" y="28"/>
                </a:lnTo>
                <a:lnTo>
                  <a:pt x="9191" y="36"/>
                </a:lnTo>
                <a:lnTo>
                  <a:pt x="9229" y="44"/>
                </a:lnTo>
                <a:lnTo>
                  <a:pt x="9265" y="52"/>
                </a:lnTo>
                <a:lnTo>
                  <a:pt x="9302" y="63"/>
                </a:lnTo>
                <a:lnTo>
                  <a:pt x="9338" y="73"/>
                </a:lnTo>
                <a:lnTo>
                  <a:pt x="9372" y="85"/>
                </a:lnTo>
                <a:lnTo>
                  <a:pt x="9407" y="98"/>
                </a:lnTo>
                <a:lnTo>
                  <a:pt x="9441" y="111"/>
                </a:lnTo>
                <a:lnTo>
                  <a:pt x="9474" y="126"/>
                </a:lnTo>
                <a:lnTo>
                  <a:pt x="9507" y="141"/>
                </a:lnTo>
                <a:lnTo>
                  <a:pt x="9540" y="157"/>
                </a:lnTo>
                <a:lnTo>
                  <a:pt x="9571" y="174"/>
                </a:lnTo>
                <a:lnTo>
                  <a:pt x="9603" y="192"/>
                </a:lnTo>
                <a:lnTo>
                  <a:pt x="9634" y="211"/>
                </a:lnTo>
                <a:lnTo>
                  <a:pt x="9664" y="230"/>
                </a:lnTo>
                <a:lnTo>
                  <a:pt x="9694" y="251"/>
                </a:lnTo>
                <a:lnTo>
                  <a:pt x="9724" y="272"/>
                </a:lnTo>
                <a:lnTo>
                  <a:pt x="9752" y="294"/>
                </a:lnTo>
                <a:lnTo>
                  <a:pt x="9780" y="317"/>
                </a:lnTo>
                <a:lnTo>
                  <a:pt x="9808" y="341"/>
                </a:lnTo>
                <a:lnTo>
                  <a:pt x="9835" y="366"/>
                </a:lnTo>
                <a:lnTo>
                  <a:pt x="9861" y="392"/>
                </a:lnTo>
                <a:lnTo>
                  <a:pt x="9888" y="418"/>
                </a:lnTo>
                <a:lnTo>
                  <a:pt x="9913" y="445"/>
                </a:lnTo>
                <a:lnTo>
                  <a:pt x="9938" y="473"/>
                </a:lnTo>
                <a:lnTo>
                  <a:pt x="9962" y="503"/>
                </a:lnTo>
                <a:lnTo>
                  <a:pt x="9986" y="532"/>
                </a:lnTo>
                <a:lnTo>
                  <a:pt x="10008" y="563"/>
                </a:lnTo>
                <a:lnTo>
                  <a:pt x="10030" y="593"/>
                </a:lnTo>
                <a:lnTo>
                  <a:pt x="10051" y="625"/>
                </a:lnTo>
                <a:lnTo>
                  <a:pt x="10071" y="656"/>
                </a:lnTo>
                <a:lnTo>
                  <a:pt x="10090" y="689"/>
                </a:lnTo>
                <a:lnTo>
                  <a:pt x="10109" y="722"/>
                </a:lnTo>
                <a:lnTo>
                  <a:pt x="10127" y="756"/>
                </a:lnTo>
                <a:lnTo>
                  <a:pt x="10143" y="789"/>
                </a:lnTo>
                <a:lnTo>
                  <a:pt x="10159" y="825"/>
                </a:lnTo>
                <a:lnTo>
                  <a:pt x="10175" y="861"/>
                </a:lnTo>
                <a:lnTo>
                  <a:pt x="10190" y="896"/>
                </a:lnTo>
                <a:lnTo>
                  <a:pt x="10203" y="933"/>
                </a:lnTo>
                <a:lnTo>
                  <a:pt x="10217" y="971"/>
                </a:lnTo>
                <a:lnTo>
                  <a:pt x="10229" y="1009"/>
                </a:lnTo>
                <a:lnTo>
                  <a:pt x="10240" y="1048"/>
                </a:lnTo>
                <a:lnTo>
                  <a:pt x="10251" y="1087"/>
                </a:lnTo>
                <a:lnTo>
                  <a:pt x="10261" y="1127"/>
                </a:lnTo>
                <a:lnTo>
                  <a:pt x="10270" y="1167"/>
                </a:lnTo>
                <a:lnTo>
                  <a:pt x="10278" y="1208"/>
                </a:lnTo>
                <a:lnTo>
                  <a:pt x="10285" y="1250"/>
                </a:lnTo>
                <a:lnTo>
                  <a:pt x="10293" y="1292"/>
                </a:lnTo>
                <a:lnTo>
                  <a:pt x="10298" y="1335"/>
                </a:lnTo>
                <a:lnTo>
                  <a:pt x="10303" y="1379"/>
                </a:lnTo>
                <a:lnTo>
                  <a:pt x="10307" y="1423"/>
                </a:lnTo>
                <a:lnTo>
                  <a:pt x="10312" y="1468"/>
                </a:lnTo>
                <a:lnTo>
                  <a:pt x="10314" y="1514"/>
                </a:lnTo>
                <a:lnTo>
                  <a:pt x="10316" y="1560"/>
                </a:lnTo>
                <a:lnTo>
                  <a:pt x="10317" y="1607"/>
                </a:lnTo>
                <a:lnTo>
                  <a:pt x="10318" y="1654"/>
                </a:lnTo>
                <a:lnTo>
                  <a:pt x="10318" y="3824"/>
                </a:lnTo>
                <a:lnTo>
                  <a:pt x="9650" y="3824"/>
                </a:lnTo>
                <a:lnTo>
                  <a:pt x="9650" y="1527"/>
                </a:lnTo>
                <a:lnTo>
                  <a:pt x="9649" y="1479"/>
                </a:lnTo>
                <a:lnTo>
                  <a:pt x="9647" y="1431"/>
                </a:lnTo>
                <a:lnTo>
                  <a:pt x="9642" y="1385"/>
                </a:lnTo>
                <a:lnTo>
                  <a:pt x="9635" y="1340"/>
                </a:lnTo>
                <a:lnTo>
                  <a:pt x="9628" y="1296"/>
                </a:lnTo>
                <a:lnTo>
                  <a:pt x="9618" y="1253"/>
                </a:lnTo>
                <a:lnTo>
                  <a:pt x="9607" y="1212"/>
                </a:lnTo>
                <a:lnTo>
                  <a:pt x="9593" y="1171"/>
                </a:lnTo>
                <a:lnTo>
                  <a:pt x="9578" y="1133"/>
                </a:lnTo>
                <a:lnTo>
                  <a:pt x="9562" y="1095"/>
                </a:lnTo>
                <a:lnTo>
                  <a:pt x="9543" y="1058"/>
                </a:lnTo>
                <a:lnTo>
                  <a:pt x="9523" y="1022"/>
                </a:lnTo>
                <a:lnTo>
                  <a:pt x="9511" y="1006"/>
                </a:lnTo>
                <a:lnTo>
                  <a:pt x="9501" y="988"/>
                </a:lnTo>
                <a:lnTo>
                  <a:pt x="9488" y="971"/>
                </a:lnTo>
                <a:lnTo>
                  <a:pt x="9476" y="955"/>
                </a:lnTo>
                <a:lnTo>
                  <a:pt x="9451" y="923"/>
                </a:lnTo>
                <a:lnTo>
                  <a:pt x="9424" y="892"/>
                </a:lnTo>
                <a:lnTo>
                  <a:pt x="9394" y="863"/>
                </a:lnTo>
                <a:lnTo>
                  <a:pt x="9365" y="836"/>
                </a:lnTo>
                <a:lnTo>
                  <a:pt x="9349" y="823"/>
                </a:lnTo>
                <a:lnTo>
                  <a:pt x="9333" y="810"/>
                </a:lnTo>
                <a:lnTo>
                  <a:pt x="9318" y="799"/>
                </a:lnTo>
                <a:lnTo>
                  <a:pt x="9302" y="787"/>
                </a:lnTo>
                <a:lnTo>
                  <a:pt x="9285" y="776"/>
                </a:lnTo>
                <a:lnTo>
                  <a:pt x="9269" y="765"/>
                </a:lnTo>
                <a:lnTo>
                  <a:pt x="9251" y="755"/>
                </a:lnTo>
                <a:lnTo>
                  <a:pt x="9234" y="745"/>
                </a:lnTo>
                <a:lnTo>
                  <a:pt x="9217" y="736"/>
                </a:lnTo>
                <a:lnTo>
                  <a:pt x="9200" y="727"/>
                </a:lnTo>
                <a:lnTo>
                  <a:pt x="9181" y="719"/>
                </a:lnTo>
                <a:lnTo>
                  <a:pt x="9163" y="712"/>
                </a:lnTo>
                <a:lnTo>
                  <a:pt x="9144" y="704"/>
                </a:lnTo>
                <a:lnTo>
                  <a:pt x="9125" y="697"/>
                </a:lnTo>
                <a:lnTo>
                  <a:pt x="9106" y="691"/>
                </a:lnTo>
                <a:lnTo>
                  <a:pt x="9087" y="684"/>
                </a:lnTo>
                <a:lnTo>
                  <a:pt x="9047" y="674"/>
                </a:lnTo>
                <a:lnTo>
                  <a:pt x="9007" y="665"/>
                </a:lnTo>
                <a:lnTo>
                  <a:pt x="8965" y="659"/>
                </a:lnTo>
                <a:lnTo>
                  <a:pt x="8922" y="655"/>
                </a:lnTo>
                <a:lnTo>
                  <a:pt x="8878" y="652"/>
                </a:lnTo>
                <a:lnTo>
                  <a:pt x="8833" y="651"/>
                </a:lnTo>
                <a:lnTo>
                  <a:pt x="8787" y="652"/>
                </a:lnTo>
                <a:lnTo>
                  <a:pt x="8744" y="655"/>
                </a:lnTo>
                <a:lnTo>
                  <a:pt x="8701" y="659"/>
                </a:lnTo>
                <a:lnTo>
                  <a:pt x="8659" y="665"/>
                </a:lnTo>
                <a:lnTo>
                  <a:pt x="8618" y="674"/>
                </a:lnTo>
                <a:lnTo>
                  <a:pt x="8579" y="684"/>
                </a:lnTo>
                <a:lnTo>
                  <a:pt x="8559" y="691"/>
                </a:lnTo>
                <a:lnTo>
                  <a:pt x="8540" y="697"/>
                </a:lnTo>
                <a:lnTo>
                  <a:pt x="8521" y="704"/>
                </a:lnTo>
                <a:lnTo>
                  <a:pt x="8502" y="712"/>
                </a:lnTo>
                <a:lnTo>
                  <a:pt x="8484" y="719"/>
                </a:lnTo>
                <a:lnTo>
                  <a:pt x="8466" y="727"/>
                </a:lnTo>
                <a:lnTo>
                  <a:pt x="8449" y="736"/>
                </a:lnTo>
                <a:lnTo>
                  <a:pt x="8431" y="745"/>
                </a:lnTo>
                <a:lnTo>
                  <a:pt x="8414" y="755"/>
                </a:lnTo>
                <a:lnTo>
                  <a:pt x="8397" y="765"/>
                </a:lnTo>
                <a:lnTo>
                  <a:pt x="8380" y="776"/>
                </a:lnTo>
                <a:lnTo>
                  <a:pt x="8363" y="787"/>
                </a:lnTo>
                <a:lnTo>
                  <a:pt x="8348" y="799"/>
                </a:lnTo>
                <a:lnTo>
                  <a:pt x="8332" y="810"/>
                </a:lnTo>
                <a:lnTo>
                  <a:pt x="8316" y="823"/>
                </a:lnTo>
                <a:lnTo>
                  <a:pt x="8301" y="836"/>
                </a:lnTo>
                <a:lnTo>
                  <a:pt x="8271" y="863"/>
                </a:lnTo>
                <a:lnTo>
                  <a:pt x="8242" y="892"/>
                </a:lnTo>
                <a:lnTo>
                  <a:pt x="8215" y="923"/>
                </a:lnTo>
                <a:lnTo>
                  <a:pt x="8190" y="955"/>
                </a:lnTo>
                <a:lnTo>
                  <a:pt x="8177" y="971"/>
                </a:lnTo>
                <a:lnTo>
                  <a:pt x="8166" y="988"/>
                </a:lnTo>
                <a:lnTo>
                  <a:pt x="8154" y="1006"/>
                </a:lnTo>
                <a:lnTo>
                  <a:pt x="8144" y="1022"/>
                </a:lnTo>
                <a:lnTo>
                  <a:pt x="8133" y="1040"/>
                </a:lnTo>
                <a:lnTo>
                  <a:pt x="8124" y="1058"/>
                </a:lnTo>
                <a:lnTo>
                  <a:pt x="8114" y="1076"/>
                </a:lnTo>
                <a:lnTo>
                  <a:pt x="8105" y="1095"/>
                </a:lnTo>
                <a:lnTo>
                  <a:pt x="8088" y="1133"/>
                </a:lnTo>
                <a:lnTo>
                  <a:pt x="8073" y="1171"/>
                </a:lnTo>
                <a:lnTo>
                  <a:pt x="8059" y="1212"/>
                </a:lnTo>
                <a:lnTo>
                  <a:pt x="8048" y="1253"/>
                </a:lnTo>
                <a:lnTo>
                  <a:pt x="8038" y="1296"/>
                </a:lnTo>
                <a:lnTo>
                  <a:pt x="8030" y="1340"/>
                </a:lnTo>
                <a:lnTo>
                  <a:pt x="8024" y="1385"/>
                </a:lnTo>
                <a:lnTo>
                  <a:pt x="8019" y="1431"/>
                </a:lnTo>
                <a:lnTo>
                  <a:pt x="8016" y="1479"/>
                </a:lnTo>
                <a:lnTo>
                  <a:pt x="8016" y="1527"/>
                </a:lnTo>
                <a:lnTo>
                  <a:pt x="8016" y="3824"/>
                </a:lnTo>
                <a:lnTo>
                  <a:pt x="7348" y="3824"/>
                </a:lnTo>
                <a:lnTo>
                  <a:pt x="7348" y="1527"/>
                </a:lnTo>
                <a:lnTo>
                  <a:pt x="7347" y="1479"/>
                </a:lnTo>
                <a:lnTo>
                  <a:pt x="7344" y="1431"/>
                </a:lnTo>
                <a:lnTo>
                  <a:pt x="7340" y="1385"/>
                </a:lnTo>
                <a:lnTo>
                  <a:pt x="7333" y="1340"/>
                </a:lnTo>
                <a:lnTo>
                  <a:pt x="7325" y="1296"/>
                </a:lnTo>
                <a:lnTo>
                  <a:pt x="7316" y="1253"/>
                </a:lnTo>
                <a:lnTo>
                  <a:pt x="7304" y="1212"/>
                </a:lnTo>
                <a:lnTo>
                  <a:pt x="7290" y="1171"/>
                </a:lnTo>
                <a:lnTo>
                  <a:pt x="7275" y="1133"/>
                </a:lnTo>
                <a:lnTo>
                  <a:pt x="7258" y="1095"/>
                </a:lnTo>
                <a:lnTo>
                  <a:pt x="7248" y="1076"/>
                </a:lnTo>
                <a:lnTo>
                  <a:pt x="7239" y="1058"/>
                </a:lnTo>
                <a:lnTo>
                  <a:pt x="7228" y="1040"/>
                </a:lnTo>
                <a:lnTo>
                  <a:pt x="7218" y="1022"/>
                </a:lnTo>
                <a:lnTo>
                  <a:pt x="7207" y="1006"/>
                </a:lnTo>
                <a:lnTo>
                  <a:pt x="7196" y="988"/>
                </a:lnTo>
                <a:lnTo>
                  <a:pt x="7184" y="971"/>
                </a:lnTo>
                <a:lnTo>
                  <a:pt x="7171" y="955"/>
                </a:lnTo>
                <a:lnTo>
                  <a:pt x="7159" y="938"/>
                </a:lnTo>
                <a:lnTo>
                  <a:pt x="7145" y="923"/>
                </a:lnTo>
                <a:lnTo>
                  <a:pt x="7132" y="908"/>
                </a:lnTo>
                <a:lnTo>
                  <a:pt x="7118" y="892"/>
                </a:lnTo>
                <a:lnTo>
                  <a:pt x="7088" y="863"/>
                </a:lnTo>
                <a:lnTo>
                  <a:pt x="7058" y="836"/>
                </a:lnTo>
                <a:lnTo>
                  <a:pt x="7042" y="823"/>
                </a:lnTo>
                <a:lnTo>
                  <a:pt x="7026" y="810"/>
                </a:lnTo>
                <a:lnTo>
                  <a:pt x="7011" y="799"/>
                </a:lnTo>
                <a:lnTo>
                  <a:pt x="6995" y="787"/>
                </a:lnTo>
                <a:lnTo>
                  <a:pt x="6978" y="776"/>
                </a:lnTo>
                <a:lnTo>
                  <a:pt x="6961" y="765"/>
                </a:lnTo>
                <a:lnTo>
                  <a:pt x="6944" y="755"/>
                </a:lnTo>
                <a:lnTo>
                  <a:pt x="6926" y="745"/>
                </a:lnTo>
                <a:lnTo>
                  <a:pt x="6908" y="736"/>
                </a:lnTo>
                <a:lnTo>
                  <a:pt x="6891" y="727"/>
                </a:lnTo>
                <a:lnTo>
                  <a:pt x="6873" y="719"/>
                </a:lnTo>
                <a:lnTo>
                  <a:pt x="6855" y="712"/>
                </a:lnTo>
                <a:lnTo>
                  <a:pt x="6836" y="704"/>
                </a:lnTo>
                <a:lnTo>
                  <a:pt x="6817" y="697"/>
                </a:lnTo>
                <a:lnTo>
                  <a:pt x="6798" y="691"/>
                </a:lnTo>
                <a:lnTo>
                  <a:pt x="6778" y="684"/>
                </a:lnTo>
                <a:lnTo>
                  <a:pt x="6738" y="674"/>
                </a:lnTo>
                <a:lnTo>
                  <a:pt x="6698" y="665"/>
                </a:lnTo>
                <a:lnTo>
                  <a:pt x="6656" y="659"/>
                </a:lnTo>
                <a:lnTo>
                  <a:pt x="6613" y="655"/>
                </a:lnTo>
                <a:lnTo>
                  <a:pt x="6570" y="652"/>
                </a:lnTo>
                <a:lnTo>
                  <a:pt x="6525" y="651"/>
                </a:lnTo>
                <a:lnTo>
                  <a:pt x="6479" y="652"/>
                </a:lnTo>
                <a:lnTo>
                  <a:pt x="6434" y="655"/>
                </a:lnTo>
                <a:lnTo>
                  <a:pt x="6391" y="659"/>
                </a:lnTo>
                <a:lnTo>
                  <a:pt x="6349" y="665"/>
                </a:lnTo>
                <a:lnTo>
                  <a:pt x="6308" y="674"/>
                </a:lnTo>
                <a:lnTo>
                  <a:pt x="6268" y="684"/>
                </a:lnTo>
                <a:lnTo>
                  <a:pt x="6249" y="691"/>
                </a:lnTo>
                <a:lnTo>
                  <a:pt x="6229" y="697"/>
                </a:lnTo>
                <a:lnTo>
                  <a:pt x="6210" y="704"/>
                </a:lnTo>
                <a:lnTo>
                  <a:pt x="6192" y="712"/>
                </a:lnTo>
                <a:lnTo>
                  <a:pt x="6173" y="719"/>
                </a:lnTo>
                <a:lnTo>
                  <a:pt x="6155" y="727"/>
                </a:lnTo>
                <a:lnTo>
                  <a:pt x="6137" y="736"/>
                </a:lnTo>
                <a:lnTo>
                  <a:pt x="6119" y="745"/>
                </a:lnTo>
                <a:lnTo>
                  <a:pt x="6103" y="755"/>
                </a:lnTo>
                <a:lnTo>
                  <a:pt x="6086" y="765"/>
                </a:lnTo>
                <a:lnTo>
                  <a:pt x="6069" y="776"/>
                </a:lnTo>
                <a:lnTo>
                  <a:pt x="6052" y="787"/>
                </a:lnTo>
                <a:lnTo>
                  <a:pt x="6036" y="799"/>
                </a:lnTo>
                <a:lnTo>
                  <a:pt x="6021" y="810"/>
                </a:lnTo>
                <a:lnTo>
                  <a:pt x="6005" y="823"/>
                </a:lnTo>
                <a:lnTo>
                  <a:pt x="5990" y="836"/>
                </a:lnTo>
                <a:lnTo>
                  <a:pt x="5974" y="849"/>
                </a:lnTo>
                <a:lnTo>
                  <a:pt x="5960" y="863"/>
                </a:lnTo>
                <a:lnTo>
                  <a:pt x="5946" y="878"/>
                </a:lnTo>
                <a:lnTo>
                  <a:pt x="5931" y="892"/>
                </a:lnTo>
                <a:lnTo>
                  <a:pt x="5918" y="908"/>
                </a:lnTo>
                <a:lnTo>
                  <a:pt x="5904" y="923"/>
                </a:lnTo>
                <a:lnTo>
                  <a:pt x="5891" y="938"/>
                </a:lnTo>
                <a:lnTo>
                  <a:pt x="5879" y="955"/>
                </a:lnTo>
                <a:lnTo>
                  <a:pt x="5867" y="971"/>
                </a:lnTo>
                <a:lnTo>
                  <a:pt x="5855" y="988"/>
                </a:lnTo>
                <a:lnTo>
                  <a:pt x="5844" y="1006"/>
                </a:lnTo>
                <a:lnTo>
                  <a:pt x="5833" y="1022"/>
                </a:lnTo>
                <a:lnTo>
                  <a:pt x="5813" y="1058"/>
                </a:lnTo>
                <a:lnTo>
                  <a:pt x="5794" y="1095"/>
                </a:lnTo>
                <a:lnTo>
                  <a:pt x="5779" y="1133"/>
                </a:lnTo>
                <a:lnTo>
                  <a:pt x="5763" y="1171"/>
                </a:lnTo>
                <a:lnTo>
                  <a:pt x="5750" y="1212"/>
                </a:lnTo>
                <a:lnTo>
                  <a:pt x="5739" y="1253"/>
                </a:lnTo>
                <a:lnTo>
                  <a:pt x="5729" y="1296"/>
                </a:lnTo>
                <a:lnTo>
                  <a:pt x="5722" y="1340"/>
                </a:lnTo>
                <a:lnTo>
                  <a:pt x="5716" y="1385"/>
                </a:lnTo>
                <a:lnTo>
                  <a:pt x="5711" y="1431"/>
                </a:lnTo>
                <a:lnTo>
                  <a:pt x="5708" y="1479"/>
                </a:lnTo>
                <a:lnTo>
                  <a:pt x="5707" y="1527"/>
                </a:lnTo>
                <a:lnTo>
                  <a:pt x="5709" y="3721"/>
                </a:lnTo>
                <a:lnTo>
                  <a:pt x="5036" y="3721"/>
                </a:lnTo>
                <a:close/>
              </a:path>
            </a:pathLst>
          </a:custGeom>
          <a:solidFill>
            <a:srgbClr val="50505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4" name="Freeform 6"/>
          <p:cNvSpPr>
            <a:spLocks noEditPoints="1"/>
          </p:cNvSpPr>
          <p:nvPr/>
        </p:nvSpPr>
        <p:spPr bwMode="auto">
          <a:xfrm>
            <a:off x="8112126" y="6107113"/>
            <a:ext cx="709613" cy="376238"/>
          </a:xfrm>
          <a:custGeom>
            <a:avLst/>
            <a:gdLst/>
            <a:ahLst/>
            <a:cxnLst>
              <a:cxn ang="0">
                <a:pos x="36" y="3333"/>
              </a:cxn>
              <a:cxn ang="0">
                <a:pos x="150" y="3213"/>
              </a:cxn>
              <a:cxn ang="0">
                <a:pos x="313" y="3170"/>
              </a:cxn>
              <a:cxn ang="0">
                <a:pos x="473" y="3213"/>
              </a:cxn>
              <a:cxn ang="0">
                <a:pos x="587" y="3333"/>
              </a:cxn>
              <a:cxn ang="0">
                <a:pos x="622" y="3496"/>
              </a:cxn>
              <a:cxn ang="0">
                <a:pos x="571" y="3648"/>
              </a:cxn>
              <a:cxn ang="0">
                <a:pos x="445" y="3756"/>
              </a:cxn>
              <a:cxn ang="0">
                <a:pos x="280" y="3783"/>
              </a:cxn>
              <a:cxn ang="0">
                <a:pos x="126" y="3725"/>
              </a:cxn>
              <a:cxn ang="0">
                <a:pos x="23" y="3597"/>
              </a:cxn>
              <a:cxn ang="0">
                <a:pos x="2988" y="0"/>
              </a:cxn>
              <a:cxn ang="0">
                <a:pos x="3288" y="55"/>
              </a:cxn>
              <a:cxn ang="0">
                <a:pos x="3459" y="204"/>
              </a:cxn>
              <a:cxn ang="0">
                <a:pos x="3500" y="444"/>
              </a:cxn>
              <a:cxn ang="0">
                <a:pos x="3383" y="711"/>
              </a:cxn>
              <a:cxn ang="0">
                <a:pos x="2800" y="1504"/>
              </a:cxn>
              <a:cxn ang="0">
                <a:pos x="3121" y="1585"/>
              </a:cxn>
              <a:cxn ang="0">
                <a:pos x="3380" y="1732"/>
              </a:cxn>
              <a:cxn ang="0">
                <a:pos x="3576" y="1944"/>
              </a:cxn>
              <a:cxn ang="0">
                <a:pos x="3698" y="2211"/>
              </a:cxn>
              <a:cxn ang="0">
                <a:pos x="3747" y="2536"/>
              </a:cxn>
              <a:cxn ang="0">
                <a:pos x="3722" y="2873"/>
              </a:cxn>
              <a:cxn ang="0">
                <a:pos x="3619" y="3164"/>
              </a:cxn>
              <a:cxn ang="0">
                <a:pos x="3437" y="3409"/>
              </a:cxn>
              <a:cxn ang="0">
                <a:pos x="3190" y="3597"/>
              </a:cxn>
              <a:cxn ang="0">
                <a:pos x="2894" y="3710"/>
              </a:cxn>
              <a:cxn ang="0">
                <a:pos x="2550" y="3747"/>
              </a:cxn>
              <a:cxn ang="0">
                <a:pos x="2750" y="3206"/>
              </a:cxn>
              <a:cxn ang="0">
                <a:pos x="3082" y="3004"/>
              </a:cxn>
              <a:cxn ang="0">
                <a:pos x="3218" y="2652"/>
              </a:cxn>
              <a:cxn ang="0">
                <a:pos x="3158" y="2271"/>
              </a:cxn>
              <a:cxn ang="0">
                <a:pos x="2913" y="2015"/>
              </a:cxn>
              <a:cxn ang="0">
                <a:pos x="2520" y="1916"/>
              </a:cxn>
              <a:cxn ang="0">
                <a:pos x="5037" y="3295"/>
              </a:cxn>
              <a:cxn ang="0">
                <a:pos x="5392" y="3278"/>
              </a:cxn>
              <a:cxn ang="0">
                <a:pos x="5799" y="3173"/>
              </a:cxn>
              <a:cxn ang="0">
                <a:pos x="6141" y="2973"/>
              </a:cxn>
              <a:cxn ang="0">
                <a:pos x="6408" y="2691"/>
              </a:cxn>
              <a:cxn ang="0">
                <a:pos x="6576" y="2347"/>
              </a:cxn>
              <a:cxn ang="0">
                <a:pos x="6645" y="1945"/>
              </a:cxn>
              <a:cxn ang="0">
                <a:pos x="6612" y="1516"/>
              </a:cxn>
              <a:cxn ang="0">
                <a:pos x="6477" y="1149"/>
              </a:cxn>
              <a:cxn ang="0">
                <a:pos x="6241" y="846"/>
              </a:cxn>
              <a:cxn ang="0">
                <a:pos x="5913" y="617"/>
              </a:cxn>
              <a:cxn ang="0">
                <a:pos x="5514" y="479"/>
              </a:cxn>
              <a:cxn ang="0">
                <a:pos x="5041" y="433"/>
              </a:cxn>
              <a:cxn ang="0">
                <a:pos x="4309" y="0"/>
              </a:cxn>
              <a:cxn ang="0">
                <a:pos x="5447" y="25"/>
              </a:cxn>
              <a:cxn ang="0">
                <a:pos x="5884" y="112"/>
              </a:cxn>
              <a:cxn ang="0">
                <a:pos x="6232" y="264"/>
              </a:cxn>
              <a:cxn ang="0">
                <a:pos x="6753" y="703"/>
              </a:cxn>
              <a:cxn ang="0">
                <a:pos x="7065" y="1270"/>
              </a:cxn>
              <a:cxn ang="0">
                <a:pos x="7157" y="1935"/>
              </a:cxn>
              <a:cxn ang="0">
                <a:pos x="7018" y="2588"/>
              </a:cxn>
              <a:cxn ang="0">
                <a:pos x="6653" y="3146"/>
              </a:cxn>
              <a:cxn ang="0">
                <a:pos x="6151" y="3527"/>
              </a:cxn>
              <a:cxn ang="0">
                <a:pos x="5804" y="3657"/>
              </a:cxn>
              <a:cxn ang="0">
                <a:pos x="5374" y="3731"/>
              </a:cxn>
            </a:cxnLst>
            <a:rect l="0" t="0" r="r" b="b"/>
            <a:pathLst>
              <a:path w="7158" h="3784">
                <a:moveTo>
                  <a:pt x="0" y="3480"/>
                </a:moveTo>
                <a:lnTo>
                  <a:pt x="1" y="3465"/>
                </a:lnTo>
                <a:lnTo>
                  <a:pt x="2" y="3449"/>
                </a:lnTo>
                <a:lnTo>
                  <a:pt x="3" y="3433"/>
                </a:lnTo>
                <a:lnTo>
                  <a:pt x="7" y="3417"/>
                </a:lnTo>
                <a:lnTo>
                  <a:pt x="10" y="3403"/>
                </a:lnTo>
                <a:lnTo>
                  <a:pt x="13" y="3388"/>
                </a:lnTo>
                <a:lnTo>
                  <a:pt x="18" y="3374"/>
                </a:lnTo>
                <a:lnTo>
                  <a:pt x="23" y="3360"/>
                </a:lnTo>
                <a:lnTo>
                  <a:pt x="29" y="3346"/>
                </a:lnTo>
                <a:lnTo>
                  <a:pt x="36" y="3333"/>
                </a:lnTo>
                <a:lnTo>
                  <a:pt x="43" y="3320"/>
                </a:lnTo>
                <a:lnTo>
                  <a:pt x="51" y="3307"/>
                </a:lnTo>
                <a:lnTo>
                  <a:pt x="60" y="3295"/>
                </a:lnTo>
                <a:lnTo>
                  <a:pt x="70" y="3283"/>
                </a:lnTo>
                <a:lnTo>
                  <a:pt x="79" y="3271"/>
                </a:lnTo>
                <a:lnTo>
                  <a:pt x="91" y="3260"/>
                </a:lnTo>
                <a:lnTo>
                  <a:pt x="101" y="3248"/>
                </a:lnTo>
                <a:lnTo>
                  <a:pt x="113" y="3239"/>
                </a:lnTo>
                <a:lnTo>
                  <a:pt x="125" y="3229"/>
                </a:lnTo>
                <a:lnTo>
                  <a:pt x="137" y="3220"/>
                </a:lnTo>
                <a:lnTo>
                  <a:pt x="150" y="3213"/>
                </a:lnTo>
                <a:lnTo>
                  <a:pt x="163" y="3204"/>
                </a:lnTo>
                <a:lnTo>
                  <a:pt x="176" y="3198"/>
                </a:lnTo>
                <a:lnTo>
                  <a:pt x="191" y="3192"/>
                </a:lnTo>
                <a:lnTo>
                  <a:pt x="204" y="3186"/>
                </a:lnTo>
                <a:lnTo>
                  <a:pt x="219" y="3182"/>
                </a:lnTo>
                <a:lnTo>
                  <a:pt x="234" y="3178"/>
                </a:lnTo>
                <a:lnTo>
                  <a:pt x="248" y="3175"/>
                </a:lnTo>
                <a:lnTo>
                  <a:pt x="264" y="3173"/>
                </a:lnTo>
                <a:lnTo>
                  <a:pt x="280" y="3171"/>
                </a:lnTo>
                <a:lnTo>
                  <a:pt x="296" y="3170"/>
                </a:lnTo>
                <a:lnTo>
                  <a:pt x="313" y="3170"/>
                </a:lnTo>
                <a:lnTo>
                  <a:pt x="328" y="3170"/>
                </a:lnTo>
                <a:lnTo>
                  <a:pt x="344" y="3171"/>
                </a:lnTo>
                <a:lnTo>
                  <a:pt x="360" y="3173"/>
                </a:lnTo>
                <a:lnTo>
                  <a:pt x="376" y="3175"/>
                </a:lnTo>
                <a:lnTo>
                  <a:pt x="390" y="3178"/>
                </a:lnTo>
                <a:lnTo>
                  <a:pt x="405" y="3182"/>
                </a:lnTo>
                <a:lnTo>
                  <a:pt x="419" y="3186"/>
                </a:lnTo>
                <a:lnTo>
                  <a:pt x="434" y="3192"/>
                </a:lnTo>
                <a:lnTo>
                  <a:pt x="446" y="3198"/>
                </a:lnTo>
                <a:lnTo>
                  <a:pt x="460" y="3204"/>
                </a:lnTo>
                <a:lnTo>
                  <a:pt x="473" y="3213"/>
                </a:lnTo>
                <a:lnTo>
                  <a:pt x="485" y="3220"/>
                </a:lnTo>
                <a:lnTo>
                  <a:pt x="498" y="3229"/>
                </a:lnTo>
                <a:lnTo>
                  <a:pt x="509" y="3239"/>
                </a:lnTo>
                <a:lnTo>
                  <a:pt x="521" y="3248"/>
                </a:lnTo>
                <a:lnTo>
                  <a:pt x="533" y="3260"/>
                </a:lnTo>
                <a:lnTo>
                  <a:pt x="543" y="3271"/>
                </a:lnTo>
                <a:lnTo>
                  <a:pt x="554" y="3283"/>
                </a:lnTo>
                <a:lnTo>
                  <a:pt x="563" y="3295"/>
                </a:lnTo>
                <a:lnTo>
                  <a:pt x="571" y="3307"/>
                </a:lnTo>
                <a:lnTo>
                  <a:pt x="580" y="3320"/>
                </a:lnTo>
                <a:lnTo>
                  <a:pt x="587" y="3333"/>
                </a:lnTo>
                <a:lnTo>
                  <a:pt x="594" y="3346"/>
                </a:lnTo>
                <a:lnTo>
                  <a:pt x="600" y="3360"/>
                </a:lnTo>
                <a:lnTo>
                  <a:pt x="605" y="3374"/>
                </a:lnTo>
                <a:lnTo>
                  <a:pt x="609" y="3388"/>
                </a:lnTo>
                <a:lnTo>
                  <a:pt x="614" y="3403"/>
                </a:lnTo>
                <a:lnTo>
                  <a:pt x="617" y="3417"/>
                </a:lnTo>
                <a:lnTo>
                  <a:pt x="619" y="3433"/>
                </a:lnTo>
                <a:lnTo>
                  <a:pt x="621" y="3449"/>
                </a:lnTo>
                <a:lnTo>
                  <a:pt x="622" y="3465"/>
                </a:lnTo>
                <a:lnTo>
                  <a:pt x="622" y="3480"/>
                </a:lnTo>
                <a:lnTo>
                  <a:pt x="622" y="3496"/>
                </a:lnTo>
                <a:lnTo>
                  <a:pt x="621" y="3511"/>
                </a:lnTo>
                <a:lnTo>
                  <a:pt x="619" y="3527"/>
                </a:lnTo>
                <a:lnTo>
                  <a:pt x="617" y="3541"/>
                </a:lnTo>
                <a:lnTo>
                  <a:pt x="614" y="3556"/>
                </a:lnTo>
                <a:lnTo>
                  <a:pt x="609" y="3570"/>
                </a:lnTo>
                <a:lnTo>
                  <a:pt x="605" y="3583"/>
                </a:lnTo>
                <a:lnTo>
                  <a:pt x="600" y="3597"/>
                </a:lnTo>
                <a:lnTo>
                  <a:pt x="594" y="3611"/>
                </a:lnTo>
                <a:lnTo>
                  <a:pt x="586" y="3623"/>
                </a:lnTo>
                <a:lnTo>
                  <a:pt x="579" y="3636"/>
                </a:lnTo>
                <a:lnTo>
                  <a:pt x="571" y="3648"/>
                </a:lnTo>
                <a:lnTo>
                  <a:pt x="562" y="3660"/>
                </a:lnTo>
                <a:lnTo>
                  <a:pt x="552" y="3672"/>
                </a:lnTo>
                <a:lnTo>
                  <a:pt x="543" y="3684"/>
                </a:lnTo>
                <a:lnTo>
                  <a:pt x="531" y="3694"/>
                </a:lnTo>
                <a:lnTo>
                  <a:pt x="520" y="3706"/>
                </a:lnTo>
                <a:lnTo>
                  <a:pt x="508" y="3715"/>
                </a:lnTo>
                <a:lnTo>
                  <a:pt x="497" y="3725"/>
                </a:lnTo>
                <a:lnTo>
                  <a:pt x="484" y="3734"/>
                </a:lnTo>
                <a:lnTo>
                  <a:pt x="471" y="3742"/>
                </a:lnTo>
                <a:lnTo>
                  <a:pt x="459" y="3749"/>
                </a:lnTo>
                <a:lnTo>
                  <a:pt x="445" y="3756"/>
                </a:lnTo>
                <a:lnTo>
                  <a:pt x="432" y="3762"/>
                </a:lnTo>
                <a:lnTo>
                  <a:pt x="418" y="3767"/>
                </a:lnTo>
                <a:lnTo>
                  <a:pt x="403" y="3772"/>
                </a:lnTo>
                <a:lnTo>
                  <a:pt x="389" y="3775"/>
                </a:lnTo>
                <a:lnTo>
                  <a:pt x="375" y="3778"/>
                </a:lnTo>
                <a:lnTo>
                  <a:pt x="359" y="3781"/>
                </a:lnTo>
                <a:lnTo>
                  <a:pt x="344" y="3783"/>
                </a:lnTo>
                <a:lnTo>
                  <a:pt x="328" y="3784"/>
                </a:lnTo>
                <a:lnTo>
                  <a:pt x="313" y="3784"/>
                </a:lnTo>
                <a:lnTo>
                  <a:pt x="296" y="3784"/>
                </a:lnTo>
                <a:lnTo>
                  <a:pt x="280" y="3783"/>
                </a:lnTo>
                <a:lnTo>
                  <a:pt x="264" y="3781"/>
                </a:lnTo>
                <a:lnTo>
                  <a:pt x="250" y="3778"/>
                </a:lnTo>
                <a:lnTo>
                  <a:pt x="235" y="3775"/>
                </a:lnTo>
                <a:lnTo>
                  <a:pt x="220" y="3772"/>
                </a:lnTo>
                <a:lnTo>
                  <a:pt x="205" y="3767"/>
                </a:lnTo>
                <a:lnTo>
                  <a:pt x="192" y="3762"/>
                </a:lnTo>
                <a:lnTo>
                  <a:pt x="178" y="3756"/>
                </a:lnTo>
                <a:lnTo>
                  <a:pt x="164" y="3749"/>
                </a:lnTo>
                <a:lnTo>
                  <a:pt x="152" y="3742"/>
                </a:lnTo>
                <a:lnTo>
                  <a:pt x="139" y="3734"/>
                </a:lnTo>
                <a:lnTo>
                  <a:pt x="126" y="3725"/>
                </a:lnTo>
                <a:lnTo>
                  <a:pt x="114" y="3715"/>
                </a:lnTo>
                <a:lnTo>
                  <a:pt x="102" y="3706"/>
                </a:lnTo>
                <a:lnTo>
                  <a:pt x="91" y="3694"/>
                </a:lnTo>
                <a:lnTo>
                  <a:pt x="80" y="3684"/>
                </a:lnTo>
                <a:lnTo>
                  <a:pt x="70" y="3672"/>
                </a:lnTo>
                <a:lnTo>
                  <a:pt x="60" y="3660"/>
                </a:lnTo>
                <a:lnTo>
                  <a:pt x="52" y="3648"/>
                </a:lnTo>
                <a:lnTo>
                  <a:pt x="43" y="3636"/>
                </a:lnTo>
                <a:lnTo>
                  <a:pt x="36" y="3623"/>
                </a:lnTo>
                <a:lnTo>
                  <a:pt x="30" y="3611"/>
                </a:lnTo>
                <a:lnTo>
                  <a:pt x="23" y="3597"/>
                </a:lnTo>
                <a:lnTo>
                  <a:pt x="18" y="3583"/>
                </a:lnTo>
                <a:lnTo>
                  <a:pt x="14" y="3570"/>
                </a:lnTo>
                <a:lnTo>
                  <a:pt x="10" y="3556"/>
                </a:lnTo>
                <a:lnTo>
                  <a:pt x="7" y="3541"/>
                </a:lnTo>
                <a:lnTo>
                  <a:pt x="3" y="3527"/>
                </a:lnTo>
                <a:lnTo>
                  <a:pt x="2" y="3511"/>
                </a:lnTo>
                <a:lnTo>
                  <a:pt x="1" y="3496"/>
                </a:lnTo>
                <a:lnTo>
                  <a:pt x="0" y="3480"/>
                </a:lnTo>
                <a:close/>
                <a:moveTo>
                  <a:pt x="1386" y="0"/>
                </a:moveTo>
                <a:lnTo>
                  <a:pt x="2954" y="0"/>
                </a:lnTo>
                <a:lnTo>
                  <a:pt x="2988" y="0"/>
                </a:lnTo>
                <a:lnTo>
                  <a:pt x="3020" y="1"/>
                </a:lnTo>
                <a:lnTo>
                  <a:pt x="3052" y="3"/>
                </a:lnTo>
                <a:lnTo>
                  <a:pt x="3083" y="5"/>
                </a:lnTo>
                <a:lnTo>
                  <a:pt x="3112" y="9"/>
                </a:lnTo>
                <a:lnTo>
                  <a:pt x="3140" y="13"/>
                </a:lnTo>
                <a:lnTo>
                  <a:pt x="3168" y="19"/>
                </a:lnTo>
                <a:lnTo>
                  <a:pt x="3194" y="24"/>
                </a:lnTo>
                <a:lnTo>
                  <a:pt x="3218" y="30"/>
                </a:lnTo>
                <a:lnTo>
                  <a:pt x="3242" y="38"/>
                </a:lnTo>
                <a:lnTo>
                  <a:pt x="3266" y="46"/>
                </a:lnTo>
                <a:lnTo>
                  <a:pt x="3288" y="55"/>
                </a:lnTo>
                <a:lnTo>
                  <a:pt x="3309" y="65"/>
                </a:lnTo>
                <a:lnTo>
                  <a:pt x="3329" y="75"/>
                </a:lnTo>
                <a:lnTo>
                  <a:pt x="3348" y="87"/>
                </a:lnTo>
                <a:lnTo>
                  <a:pt x="3364" y="98"/>
                </a:lnTo>
                <a:lnTo>
                  <a:pt x="3381" y="111"/>
                </a:lnTo>
                <a:lnTo>
                  <a:pt x="3397" y="125"/>
                </a:lnTo>
                <a:lnTo>
                  <a:pt x="3412" y="139"/>
                </a:lnTo>
                <a:lnTo>
                  <a:pt x="3426" y="154"/>
                </a:lnTo>
                <a:lnTo>
                  <a:pt x="3438" y="170"/>
                </a:lnTo>
                <a:lnTo>
                  <a:pt x="3449" y="186"/>
                </a:lnTo>
                <a:lnTo>
                  <a:pt x="3459" y="204"/>
                </a:lnTo>
                <a:lnTo>
                  <a:pt x="3469" y="222"/>
                </a:lnTo>
                <a:lnTo>
                  <a:pt x="3476" y="240"/>
                </a:lnTo>
                <a:lnTo>
                  <a:pt x="3483" y="260"/>
                </a:lnTo>
                <a:lnTo>
                  <a:pt x="3490" y="280"/>
                </a:lnTo>
                <a:lnTo>
                  <a:pt x="3494" y="301"/>
                </a:lnTo>
                <a:lnTo>
                  <a:pt x="3498" y="322"/>
                </a:lnTo>
                <a:lnTo>
                  <a:pt x="3500" y="345"/>
                </a:lnTo>
                <a:lnTo>
                  <a:pt x="3502" y="368"/>
                </a:lnTo>
                <a:lnTo>
                  <a:pt x="3502" y="391"/>
                </a:lnTo>
                <a:lnTo>
                  <a:pt x="3502" y="417"/>
                </a:lnTo>
                <a:lnTo>
                  <a:pt x="3500" y="444"/>
                </a:lnTo>
                <a:lnTo>
                  <a:pt x="3496" y="470"/>
                </a:lnTo>
                <a:lnTo>
                  <a:pt x="3492" y="495"/>
                </a:lnTo>
                <a:lnTo>
                  <a:pt x="3484" y="521"/>
                </a:lnTo>
                <a:lnTo>
                  <a:pt x="3477" y="547"/>
                </a:lnTo>
                <a:lnTo>
                  <a:pt x="3468" y="572"/>
                </a:lnTo>
                <a:lnTo>
                  <a:pt x="3457" y="596"/>
                </a:lnTo>
                <a:lnTo>
                  <a:pt x="3444" y="621"/>
                </a:lnTo>
                <a:lnTo>
                  <a:pt x="3431" y="644"/>
                </a:lnTo>
                <a:lnTo>
                  <a:pt x="3416" y="667"/>
                </a:lnTo>
                <a:lnTo>
                  <a:pt x="3400" y="689"/>
                </a:lnTo>
                <a:lnTo>
                  <a:pt x="3383" y="711"/>
                </a:lnTo>
                <a:lnTo>
                  <a:pt x="3364" y="732"/>
                </a:lnTo>
                <a:lnTo>
                  <a:pt x="3345" y="752"/>
                </a:lnTo>
                <a:lnTo>
                  <a:pt x="3323" y="771"/>
                </a:lnTo>
                <a:lnTo>
                  <a:pt x="2563" y="1487"/>
                </a:lnTo>
                <a:lnTo>
                  <a:pt x="2599" y="1488"/>
                </a:lnTo>
                <a:lnTo>
                  <a:pt x="2633" y="1489"/>
                </a:lnTo>
                <a:lnTo>
                  <a:pt x="2668" y="1491"/>
                </a:lnTo>
                <a:lnTo>
                  <a:pt x="2702" y="1493"/>
                </a:lnTo>
                <a:lnTo>
                  <a:pt x="2735" y="1496"/>
                </a:lnTo>
                <a:lnTo>
                  <a:pt x="2768" y="1500"/>
                </a:lnTo>
                <a:lnTo>
                  <a:pt x="2800" y="1504"/>
                </a:lnTo>
                <a:lnTo>
                  <a:pt x="2832" y="1508"/>
                </a:lnTo>
                <a:lnTo>
                  <a:pt x="2863" y="1513"/>
                </a:lnTo>
                <a:lnTo>
                  <a:pt x="2893" y="1520"/>
                </a:lnTo>
                <a:lnTo>
                  <a:pt x="2924" y="1526"/>
                </a:lnTo>
                <a:lnTo>
                  <a:pt x="2953" y="1532"/>
                </a:lnTo>
                <a:lnTo>
                  <a:pt x="2983" y="1540"/>
                </a:lnTo>
                <a:lnTo>
                  <a:pt x="3011" y="1548"/>
                </a:lnTo>
                <a:lnTo>
                  <a:pt x="3039" y="1556"/>
                </a:lnTo>
                <a:lnTo>
                  <a:pt x="3068" y="1565"/>
                </a:lnTo>
                <a:lnTo>
                  <a:pt x="3094" y="1575"/>
                </a:lnTo>
                <a:lnTo>
                  <a:pt x="3121" y="1585"/>
                </a:lnTo>
                <a:lnTo>
                  <a:pt x="3147" y="1595"/>
                </a:lnTo>
                <a:lnTo>
                  <a:pt x="3173" y="1607"/>
                </a:lnTo>
                <a:lnTo>
                  <a:pt x="3198" y="1618"/>
                </a:lnTo>
                <a:lnTo>
                  <a:pt x="3222" y="1631"/>
                </a:lnTo>
                <a:lnTo>
                  <a:pt x="3247" y="1643"/>
                </a:lnTo>
                <a:lnTo>
                  <a:pt x="3271" y="1657"/>
                </a:lnTo>
                <a:lnTo>
                  <a:pt x="3293" y="1671"/>
                </a:lnTo>
                <a:lnTo>
                  <a:pt x="3316" y="1685"/>
                </a:lnTo>
                <a:lnTo>
                  <a:pt x="3338" y="1700"/>
                </a:lnTo>
                <a:lnTo>
                  <a:pt x="3359" y="1716"/>
                </a:lnTo>
                <a:lnTo>
                  <a:pt x="3380" y="1732"/>
                </a:lnTo>
                <a:lnTo>
                  <a:pt x="3401" y="1748"/>
                </a:lnTo>
                <a:lnTo>
                  <a:pt x="3421" y="1766"/>
                </a:lnTo>
                <a:lnTo>
                  <a:pt x="3441" y="1783"/>
                </a:lnTo>
                <a:lnTo>
                  <a:pt x="3460" y="1802"/>
                </a:lnTo>
                <a:lnTo>
                  <a:pt x="3478" y="1821"/>
                </a:lnTo>
                <a:lnTo>
                  <a:pt x="3496" y="1840"/>
                </a:lnTo>
                <a:lnTo>
                  <a:pt x="3513" y="1860"/>
                </a:lnTo>
                <a:lnTo>
                  <a:pt x="3530" y="1880"/>
                </a:lnTo>
                <a:lnTo>
                  <a:pt x="3545" y="1901"/>
                </a:lnTo>
                <a:lnTo>
                  <a:pt x="3561" y="1922"/>
                </a:lnTo>
                <a:lnTo>
                  <a:pt x="3576" y="1944"/>
                </a:lnTo>
                <a:lnTo>
                  <a:pt x="3590" y="1966"/>
                </a:lnTo>
                <a:lnTo>
                  <a:pt x="3603" y="1988"/>
                </a:lnTo>
                <a:lnTo>
                  <a:pt x="3616" y="2011"/>
                </a:lnTo>
                <a:lnTo>
                  <a:pt x="3629" y="2034"/>
                </a:lnTo>
                <a:lnTo>
                  <a:pt x="3640" y="2058"/>
                </a:lnTo>
                <a:lnTo>
                  <a:pt x="3652" y="2082"/>
                </a:lnTo>
                <a:lnTo>
                  <a:pt x="3662" y="2107"/>
                </a:lnTo>
                <a:lnTo>
                  <a:pt x="3672" y="2133"/>
                </a:lnTo>
                <a:lnTo>
                  <a:pt x="3681" y="2159"/>
                </a:lnTo>
                <a:lnTo>
                  <a:pt x="3690" y="2185"/>
                </a:lnTo>
                <a:lnTo>
                  <a:pt x="3698" y="2211"/>
                </a:lnTo>
                <a:lnTo>
                  <a:pt x="3705" y="2239"/>
                </a:lnTo>
                <a:lnTo>
                  <a:pt x="3713" y="2266"/>
                </a:lnTo>
                <a:lnTo>
                  <a:pt x="3719" y="2294"/>
                </a:lnTo>
                <a:lnTo>
                  <a:pt x="3724" y="2323"/>
                </a:lnTo>
                <a:lnTo>
                  <a:pt x="3730" y="2352"/>
                </a:lnTo>
                <a:lnTo>
                  <a:pt x="3734" y="2381"/>
                </a:lnTo>
                <a:lnTo>
                  <a:pt x="3738" y="2412"/>
                </a:lnTo>
                <a:lnTo>
                  <a:pt x="3741" y="2442"/>
                </a:lnTo>
                <a:lnTo>
                  <a:pt x="3744" y="2473"/>
                </a:lnTo>
                <a:lnTo>
                  <a:pt x="3746" y="2504"/>
                </a:lnTo>
                <a:lnTo>
                  <a:pt x="3747" y="2536"/>
                </a:lnTo>
                <a:lnTo>
                  <a:pt x="3748" y="2568"/>
                </a:lnTo>
                <a:lnTo>
                  <a:pt x="3748" y="2601"/>
                </a:lnTo>
                <a:lnTo>
                  <a:pt x="3748" y="2633"/>
                </a:lnTo>
                <a:lnTo>
                  <a:pt x="3747" y="2664"/>
                </a:lnTo>
                <a:lnTo>
                  <a:pt x="3746" y="2695"/>
                </a:lnTo>
                <a:lnTo>
                  <a:pt x="3744" y="2726"/>
                </a:lnTo>
                <a:lnTo>
                  <a:pt x="3741" y="2756"/>
                </a:lnTo>
                <a:lnTo>
                  <a:pt x="3737" y="2785"/>
                </a:lnTo>
                <a:lnTo>
                  <a:pt x="3733" y="2815"/>
                </a:lnTo>
                <a:lnTo>
                  <a:pt x="3728" y="2844"/>
                </a:lnTo>
                <a:lnTo>
                  <a:pt x="3722" y="2873"/>
                </a:lnTo>
                <a:lnTo>
                  <a:pt x="3717" y="2901"/>
                </a:lnTo>
                <a:lnTo>
                  <a:pt x="3710" y="2929"/>
                </a:lnTo>
                <a:lnTo>
                  <a:pt x="3702" y="2957"/>
                </a:lnTo>
                <a:lnTo>
                  <a:pt x="3694" y="2984"/>
                </a:lnTo>
                <a:lnTo>
                  <a:pt x="3685" y="3011"/>
                </a:lnTo>
                <a:lnTo>
                  <a:pt x="3676" y="3037"/>
                </a:lnTo>
                <a:lnTo>
                  <a:pt x="3665" y="3064"/>
                </a:lnTo>
                <a:lnTo>
                  <a:pt x="3655" y="3089"/>
                </a:lnTo>
                <a:lnTo>
                  <a:pt x="3643" y="3114"/>
                </a:lnTo>
                <a:lnTo>
                  <a:pt x="3632" y="3139"/>
                </a:lnTo>
                <a:lnTo>
                  <a:pt x="3619" y="3164"/>
                </a:lnTo>
                <a:lnTo>
                  <a:pt x="3605" y="3189"/>
                </a:lnTo>
                <a:lnTo>
                  <a:pt x="3592" y="3212"/>
                </a:lnTo>
                <a:lnTo>
                  <a:pt x="3577" y="3236"/>
                </a:lnTo>
                <a:lnTo>
                  <a:pt x="3562" y="3259"/>
                </a:lnTo>
                <a:lnTo>
                  <a:pt x="3546" y="3281"/>
                </a:lnTo>
                <a:lnTo>
                  <a:pt x="3530" y="3303"/>
                </a:lnTo>
                <a:lnTo>
                  <a:pt x="3513" y="3325"/>
                </a:lnTo>
                <a:lnTo>
                  <a:pt x="3495" y="3347"/>
                </a:lnTo>
                <a:lnTo>
                  <a:pt x="3476" y="3368"/>
                </a:lnTo>
                <a:lnTo>
                  <a:pt x="3457" y="3389"/>
                </a:lnTo>
                <a:lnTo>
                  <a:pt x="3437" y="3409"/>
                </a:lnTo>
                <a:lnTo>
                  <a:pt x="3417" y="3429"/>
                </a:lnTo>
                <a:lnTo>
                  <a:pt x="3396" y="3449"/>
                </a:lnTo>
                <a:lnTo>
                  <a:pt x="3374" y="3468"/>
                </a:lnTo>
                <a:lnTo>
                  <a:pt x="3353" y="3487"/>
                </a:lnTo>
                <a:lnTo>
                  <a:pt x="3331" y="3503"/>
                </a:lnTo>
                <a:lnTo>
                  <a:pt x="3308" y="3521"/>
                </a:lnTo>
                <a:lnTo>
                  <a:pt x="3286" y="3537"/>
                </a:lnTo>
                <a:lnTo>
                  <a:pt x="3262" y="3553"/>
                </a:lnTo>
                <a:lnTo>
                  <a:pt x="3238" y="3569"/>
                </a:lnTo>
                <a:lnTo>
                  <a:pt x="3214" y="3583"/>
                </a:lnTo>
                <a:lnTo>
                  <a:pt x="3190" y="3597"/>
                </a:lnTo>
                <a:lnTo>
                  <a:pt x="3165" y="3611"/>
                </a:lnTo>
                <a:lnTo>
                  <a:pt x="3139" y="3623"/>
                </a:lnTo>
                <a:lnTo>
                  <a:pt x="3114" y="3636"/>
                </a:lnTo>
                <a:lnTo>
                  <a:pt x="3088" y="3646"/>
                </a:lnTo>
                <a:lnTo>
                  <a:pt x="3062" y="3658"/>
                </a:lnTo>
                <a:lnTo>
                  <a:pt x="3034" y="3668"/>
                </a:lnTo>
                <a:lnTo>
                  <a:pt x="3007" y="3678"/>
                </a:lnTo>
                <a:lnTo>
                  <a:pt x="2979" y="3686"/>
                </a:lnTo>
                <a:lnTo>
                  <a:pt x="2951" y="3694"/>
                </a:lnTo>
                <a:lnTo>
                  <a:pt x="2923" y="3703"/>
                </a:lnTo>
                <a:lnTo>
                  <a:pt x="2894" y="3710"/>
                </a:lnTo>
                <a:lnTo>
                  <a:pt x="2865" y="3717"/>
                </a:lnTo>
                <a:lnTo>
                  <a:pt x="2835" y="3722"/>
                </a:lnTo>
                <a:lnTo>
                  <a:pt x="2805" y="3728"/>
                </a:lnTo>
                <a:lnTo>
                  <a:pt x="2774" y="3732"/>
                </a:lnTo>
                <a:lnTo>
                  <a:pt x="2744" y="3736"/>
                </a:lnTo>
                <a:lnTo>
                  <a:pt x="2712" y="3740"/>
                </a:lnTo>
                <a:lnTo>
                  <a:pt x="2681" y="3743"/>
                </a:lnTo>
                <a:lnTo>
                  <a:pt x="2649" y="3745"/>
                </a:lnTo>
                <a:lnTo>
                  <a:pt x="2617" y="3746"/>
                </a:lnTo>
                <a:lnTo>
                  <a:pt x="2583" y="3747"/>
                </a:lnTo>
                <a:lnTo>
                  <a:pt x="2550" y="3747"/>
                </a:lnTo>
                <a:lnTo>
                  <a:pt x="1294" y="3747"/>
                </a:lnTo>
                <a:lnTo>
                  <a:pt x="1294" y="3249"/>
                </a:lnTo>
                <a:lnTo>
                  <a:pt x="2396" y="3249"/>
                </a:lnTo>
                <a:lnTo>
                  <a:pt x="2445" y="3249"/>
                </a:lnTo>
                <a:lnTo>
                  <a:pt x="2493" y="3247"/>
                </a:lnTo>
                <a:lnTo>
                  <a:pt x="2540" y="3244"/>
                </a:lnTo>
                <a:lnTo>
                  <a:pt x="2585" y="3239"/>
                </a:lnTo>
                <a:lnTo>
                  <a:pt x="2628" y="3233"/>
                </a:lnTo>
                <a:lnTo>
                  <a:pt x="2670" y="3225"/>
                </a:lnTo>
                <a:lnTo>
                  <a:pt x="2710" y="3217"/>
                </a:lnTo>
                <a:lnTo>
                  <a:pt x="2750" y="3206"/>
                </a:lnTo>
                <a:lnTo>
                  <a:pt x="2787" y="3195"/>
                </a:lnTo>
                <a:lnTo>
                  <a:pt x="2824" y="3181"/>
                </a:lnTo>
                <a:lnTo>
                  <a:pt x="2858" y="3168"/>
                </a:lnTo>
                <a:lnTo>
                  <a:pt x="2891" y="3152"/>
                </a:lnTo>
                <a:lnTo>
                  <a:pt x="2923" y="3134"/>
                </a:lnTo>
                <a:lnTo>
                  <a:pt x="2953" y="3116"/>
                </a:lnTo>
                <a:lnTo>
                  <a:pt x="2982" y="3096"/>
                </a:lnTo>
                <a:lnTo>
                  <a:pt x="3009" y="3075"/>
                </a:lnTo>
                <a:lnTo>
                  <a:pt x="3035" y="3052"/>
                </a:lnTo>
                <a:lnTo>
                  <a:pt x="3059" y="3028"/>
                </a:lnTo>
                <a:lnTo>
                  <a:pt x="3082" y="3004"/>
                </a:lnTo>
                <a:lnTo>
                  <a:pt x="3103" y="2978"/>
                </a:lnTo>
                <a:lnTo>
                  <a:pt x="3121" y="2950"/>
                </a:lnTo>
                <a:lnTo>
                  <a:pt x="3138" y="2922"/>
                </a:lnTo>
                <a:lnTo>
                  <a:pt x="3154" y="2893"/>
                </a:lnTo>
                <a:lnTo>
                  <a:pt x="3169" y="2861"/>
                </a:lnTo>
                <a:lnTo>
                  <a:pt x="3181" y="2830"/>
                </a:lnTo>
                <a:lnTo>
                  <a:pt x="3192" y="2796"/>
                </a:lnTo>
                <a:lnTo>
                  <a:pt x="3200" y="2762"/>
                </a:lnTo>
                <a:lnTo>
                  <a:pt x="3209" y="2727"/>
                </a:lnTo>
                <a:lnTo>
                  <a:pt x="3214" y="2690"/>
                </a:lnTo>
                <a:lnTo>
                  <a:pt x="3218" y="2652"/>
                </a:lnTo>
                <a:lnTo>
                  <a:pt x="3220" y="2612"/>
                </a:lnTo>
                <a:lnTo>
                  <a:pt x="3221" y="2572"/>
                </a:lnTo>
                <a:lnTo>
                  <a:pt x="3220" y="2535"/>
                </a:lnTo>
                <a:lnTo>
                  <a:pt x="3218" y="2499"/>
                </a:lnTo>
                <a:lnTo>
                  <a:pt x="3214" y="2463"/>
                </a:lnTo>
                <a:lnTo>
                  <a:pt x="3209" y="2429"/>
                </a:lnTo>
                <a:lnTo>
                  <a:pt x="3202" y="2395"/>
                </a:lnTo>
                <a:lnTo>
                  <a:pt x="3193" y="2362"/>
                </a:lnTo>
                <a:lnTo>
                  <a:pt x="3184" y="2331"/>
                </a:lnTo>
                <a:lnTo>
                  <a:pt x="3172" y="2301"/>
                </a:lnTo>
                <a:lnTo>
                  <a:pt x="3158" y="2271"/>
                </a:lnTo>
                <a:lnTo>
                  <a:pt x="3144" y="2243"/>
                </a:lnTo>
                <a:lnTo>
                  <a:pt x="3127" y="2215"/>
                </a:lnTo>
                <a:lnTo>
                  <a:pt x="3109" y="2188"/>
                </a:lnTo>
                <a:lnTo>
                  <a:pt x="3090" y="2163"/>
                </a:lnTo>
                <a:lnTo>
                  <a:pt x="3069" y="2139"/>
                </a:lnTo>
                <a:lnTo>
                  <a:pt x="3046" y="2115"/>
                </a:lnTo>
                <a:lnTo>
                  <a:pt x="3022" y="2093"/>
                </a:lnTo>
                <a:lnTo>
                  <a:pt x="2996" y="2072"/>
                </a:lnTo>
                <a:lnTo>
                  <a:pt x="2970" y="2052"/>
                </a:lnTo>
                <a:lnTo>
                  <a:pt x="2943" y="2033"/>
                </a:lnTo>
                <a:lnTo>
                  <a:pt x="2913" y="2015"/>
                </a:lnTo>
                <a:lnTo>
                  <a:pt x="2883" y="1999"/>
                </a:lnTo>
                <a:lnTo>
                  <a:pt x="2852" y="1985"/>
                </a:lnTo>
                <a:lnTo>
                  <a:pt x="2820" y="1972"/>
                </a:lnTo>
                <a:lnTo>
                  <a:pt x="2786" y="1960"/>
                </a:lnTo>
                <a:lnTo>
                  <a:pt x="2751" y="1950"/>
                </a:lnTo>
                <a:lnTo>
                  <a:pt x="2715" y="1940"/>
                </a:lnTo>
                <a:lnTo>
                  <a:pt x="2679" y="1933"/>
                </a:lnTo>
                <a:lnTo>
                  <a:pt x="2641" y="1927"/>
                </a:lnTo>
                <a:lnTo>
                  <a:pt x="2602" y="1922"/>
                </a:lnTo>
                <a:lnTo>
                  <a:pt x="2561" y="1918"/>
                </a:lnTo>
                <a:lnTo>
                  <a:pt x="2520" y="1916"/>
                </a:lnTo>
                <a:lnTo>
                  <a:pt x="2477" y="1915"/>
                </a:lnTo>
                <a:lnTo>
                  <a:pt x="1811" y="1915"/>
                </a:lnTo>
                <a:lnTo>
                  <a:pt x="1811" y="1573"/>
                </a:lnTo>
                <a:lnTo>
                  <a:pt x="2986" y="473"/>
                </a:lnTo>
                <a:lnTo>
                  <a:pt x="1386" y="473"/>
                </a:lnTo>
                <a:lnTo>
                  <a:pt x="1386" y="0"/>
                </a:lnTo>
                <a:close/>
                <a:moveTo>
                  <a:pt x="4975" y="3291"/>
                </a:moveTo>
                <a:lnTo>
                  <a:pt x="4987" y="3292"/>
                </a:lnTo>
                <a:lnTo>
                  <a:pt x="5001" y="3292"/>
                </a:lnTo>
                <a:lnTo>
                  <a:pt x="5018" y="3294"/>
                </a:lnTo>
                <a:lnTo>
                  <a:pt x="5037" y="3295"/>
                </a:lnTo>
                <a:lnTo>
                  <a:pt x="5057" y="3296"/>
                </a:lnTo>
                <a:lnTo>
                  <a:pt x="5074" y="3297"/>
                </a:lnTo>
                <a:lnTo>
                  <a:pt x="5088" y="3297"/>
                </a:lnTo>
                <a:lnTo>
                  <a:pt x="5098" y="3297"/>
                </a:lnTo>
                <a:lnTo>
                  <a:pt x="5142" y="3297"/>
                </a:lnTo>
                <a:lnTo>
                  <a:pt x="5184" y="3296"/>
                </a:lnTo>
                <a:lnTo>
                  <a:pt x="5228" y="3294"/>
                </a:lnTo>
                <a:lnTo>
                  <a:pt x="5269" y="3291"/>
                </a:lnTo>
                <a:lnTo>
                  <a:pt x="5311" y="3287"/>
                </a:lnTo>
                <a:lnTo>
                  <a:pt x="5352" y="3283"/>
                </a:lnTo>
                <a:lnTo>
                  <a:pt x="5392" y="3278"/>
                </a:lnTo>
                <a:lnTo>
                  <a:pt x="5432" y="3273"/>
                </a:lnTo>
                <a:lnTo>
                  <a:pt x="5471" y="3266"/>
                </a:lnTo>
                <a:lnTo>
                  <a:pt x="5510" y="3259"/>
                </a:lnTo>
                <a:lnTo>
                  <a:pt x="5547" y="3250"/>
                </a:lnTo>
                <a:lnTo>
                  <a:pt x="5584" y="3242"/>
                </a:lnTo>
                <a:lnTo>
                  <a:pt x="5622" y="3233"/>
                </a:lnTo>
                <a:lnTo>
                  <a:pt x="5658" y="3222"/>
                </a:lnTo>
                <a:lnTo>
                  <a:pt x="5695" y="3211"/>
                </a:lnTo>
                <a:lnTo>
                  <a:pt x="5729" y="3199"/>
                </a:lnTo>
                <a:lnTo>
                  <a:pt x="5764" y="3186"/>
                </a:lnTo>
                <a:lnTo>
                  <a:pt x="5799" y="3173"/>
                </a:lnTo>
                <a:lnTo>
                  <a:pt x="5832" y="3158"/>
                </a:lnTo>
                <a:lnTo>
                  <a:pt x="5866" y="3143"/>
                </a:lnTo>
                <a:lnTo>
                  <a:pt x="5899" y="3128"/>
                </a:lnTo>
                <a:lnTo>
                  <a:pt x="5931" y="3111"/>
                </a:lnTo>
                <a:lnTo>
                  <a:pt x="5963" y="3094"/>
                </a:lnTo>
                <a:lnTo>
                  <a:pt x="5993" y="3075"/>
                </a:lnTo>
                <a:lnTo>
                  <a:pt x="6024" y="3056"/>
                </a:lnTo>
                <a:lnTo>
                  <a:pt x="6054" y="3037"/>
                </a:lnTo>
                <a:lnTo>
                  <a:pt x="6084" y="3016"/>
                </a:lnTo>
                <a:lnTo>
                  <a:pt x="6112" y="2995"/>
                </a:lnTo>
                <a:lnTo>
                  <a:pt x="6141" y="2973"/>
                </a:lnTo>
                <a:lnTo>
                  <a:pt x="6169" y="2951"/>
                </a:lnTo>
                <a:lnTo>
                  <a:pt x="6196" y="2927"/>
                </a:lnTo>
                <a:lnTo>
                  <a:pt x="6223" y="2903"/>
                </a:lnTo>
                <a:lnTo>
                  <a:pt x="6249" y="2878"/>
                </a:lnTo>
                <a:lnTo>
                  <a:pt x="6274" y="2853"/>
                </a:lnTo>
                <a:lnTo>
                  <a:pt x="6299" y="2827"/>
                </a:lnTo>
                <a:lnTo>
                  <a:pt x="6323" y="2801"/>
                </a:lnTo>
                <a:lnTo>
                  <a:pt x="6345" y="2774"/>
                </a:lnTo>
                <a:lnTo>
                  <a:pt x="6367" y="2747"/>
                </a:lnTo>
                <a:lnTo>
                  <a:pt x="6388" y="2718"/>
                </a:lnTo>
                <a:lnTo>
                  <a:pt x="6408" y="2691"/>
                </a:lnTo>
                <a:lnTo>
                  <a:pt x="6428" y="2662"/>
                </a:lnTo>
                <a:lnTo>
                  <a:pt x="6447" y="2632"/>
                </a:lnTo>
                <a:lnTo>
                  <a:pt x="6464" y="2603"/>
                </a:lnTo>
                <a:lnTo>
                  <a:pt x="6482" y="2572"/>
                </a:lnTo>
                <a:lnTo>
                  <a:pt x="6497" y="2542"/>
                </a:lnTo>
                <a:lnTo>
                  <a:pt x="6512" y="2510"/>
                </a:lnTo>
                <a:lnTo>
                  <a:pt x="6527" y="2479"/>
                </a:lnTo>
                <a:lnTo>
                  <a:pt x="6540" y="2446"/>
                </a:lnTo>
                <a:lnTo>
                  <a:pt x="6553" y="2414"/>
                </a:lnTo>
                <a:lnTo>
                  <a:pt x="6566" y="2380"/>
                </a:lnTo>
                <a:lnTo>
                  <a:pt x="6576" y="2347"/>
                </a:lnTo>
                <a:lnTo>
                  <a:pt x="6587" y="2313"/>
                </a:lnTo>
                <a:lnTo>
                  <a:pt x="6596" y="2278"/>
                </a:lnTo>
                <a:lnTo>
                  <a:pt x="6606" y="2243"/>
                </a:lnTo>
                <a:lnTo>
                  <a:pt x="6613" y="2207"/>
                </a:lnTo>
                <a:lnTo>
                  <a:pt x="6620" y="2171"/>
                </a:lnTo>
                <a:lnTo>
                  <a:pt x="6627" y="2135"/>
                </a:lnTo>
                <a:lnTo>
                  <a:pt x="6632" y="2098"/>
                </a:lnTo>
                <a:lnTo>
                  <a:pt x="6636" y="2060"/>
                </a:lnTo>
                <a:lnTo>
                  <a:pt x="6640" y="2022"/>
                </a:lnTo>
                <a:lnTo>
                  <a:pt x="6643" y="1984"/>
                </a:lnTo>
                <a:lnTo>
                  <a:pt x="6645" y="1945"/>
                </a:lnTo>
                <a:lnTo>
                  <a:pt x="6647" y="1905"/>
                </a:lnTo>
                <a:lnTo>
                  <a:pt x="6647" y="1865"/>
                </a:lnTo>
                <a:lnTo>
                  <a:pt x="6647" y="1824"/>
                </a:lnTo>
                <a:lnTo>
                  <a:pt x="6645" y="1784"/>
                </a:lnTo>
                <a:lnTo>
                  <a:pt x="6643" y="1744"/>
                </a:lnTo>
                <a:lnTo>
                  <a:pt x="6640" y="1705"/>
                </a:lnTo>
                <a:lnTo>
                  <a:pt x="6636" y="1667"/>
                </a:lnTo>
                <a:lnTo>
                  <a:pt x="6631" y="1628"/>
                </a:lnTo>
                <a:lnTo>
                  <a:pt x="6626" y="1591"/>
                </a:lnTo>
                <a:lnTo>
                  <a:pt x="6619" y="1553"/>
                </a:lnTo>
                <a:lnTo>
                  <a:pt x="6612" y="1516"/>
                </a:lnTo>
                <a:lnTo>
                  <a:pt x="6605" y="1481"/>
                </a:lnTo>
                <a:lnTo>
                  <a:pt x="6595" y="1445"/>
                </a:lnTo>
                <a:lnTo>
                  <a:pt x="6586" y="1410"/>
                </a:lnTo>
                <a:lnTo>
                  <a:pt x="6575" y="1376"/>
                </a:lnTo>
                <a:lnTo>
                  <a:pt x="6564" y="1342"/>
                </a:lnTo>
                <a:lnTo>
                  <a:pt x="6552" y="1309"/>
                </a:lnTo>
                <a:lnTo>
                  <a:pt x="6538" y="1276"/>
                </a:lnTo>
                <a:lnTo>
                  <a:pt x="6525" y="1243"/>
                </a:lnTo>
                <a:lnTo>
                  <a:pt x="6510" y="1212"/>
                </a:lnTo>
                <a:lnTo>
                  <a:pt x="6494" y="1181"/>
                </a:lnTo>
                <a:lnTo>
                  <a:pt x="6477" y="1149"/>
                </a:lnTo>
                <a:lnTo>
                  <a:pt x="6461" y="1120"/>
                </a:lnTo>
                <a:lnTo>
                  <a:pt x="6443" y="1089"/>
                </a:lnTo>
                <a:lnTo>
                  <a:pt x="6424" y="1061"/>
                </a:lnTo>
                <a:lnTo>
                  <a:pt x="6404" y="1031"/>
                </a:lnTo>
                <a:lnTo>
                  <a:pt x="6383" y="1003"/>
                </a:lnTo>
                <a:lnTo>
                  <a:pt x="6362" y="976"/>
                </a:lnTo>
                <a:lnTo>
                  <a:pt x="6338" y="949"/>
                </a:lnTo>
                <a:lnTo>
                  <a:pt x="6315" y="922"/>
                </a:lnTo>
                <a:lnTo>
                  <a:pt x="6291" y="896"/>
                </a:lnTo>
                <a:lnTo>
                  <a:pt x="6267" y="871"/>
                </a:lnTo>
                <a:lnTo>
                  <a:pt x="6241" y="846"/>
                </a:lnTo>
                <a:lnTo>
                  <a:pt x="6214" y="822"/>
                </a:lnTo>
                <a:lnTo>
                  <a:pt x="6187" y="797"/>
                </a:lnTo>
                <a:lnTo>
                  <a:pt x="6159" y="774"/>
                </a:lnTo>
                <a:lnTo>
                  <a:pt x="6130" y="752"/>
                </a:lnTo>
                <a:lnTo>
                  <a:pt x="6101" y="730"/>
                </a:lnTo>
                <a:lnTo>
                  <a:pt x="6071" y="709"/>
                </a:lnTo>
                <a:lnTo>
                  <a:pt x="6041" y="689"/>
                </a:lnTo>
                <a:lnTo>
                  <a:pt x="6010" y="670"/>
                </a:lnTo>
                <a:lnTo>
                  <a:pt x="5979" y="651"/>
                </a:lnTo>
                <a:lnTo>
                  <a:pt x="5946" y="634"/>
                </a:lnTo>
                <a:lnTo>
                  <a:pt x="5913" y="617"/>
                </a:lnTo>
                <a:lnTo>
                  <a:pt x="5880" y="601"/>
                </a:lnTo>
                <a:lnTo>
                  <a:pt x="5846" y="585"/>
                </a:lnTo>
                <a:lnTo>
                  <a:pt x="5811" y="571"/>
                </a:lnTo>
                <a:lnTo>
                  <a:pt x="5777" y="556"/>
                </a:lnTo>
                <a:lnTo>
                  <a:pt x="5741" y="543"/>
                </a:lnTo>
                <a:lnTo>
                  <a:pt x="5704" y="531"/>
                </a:lnTo>
                <a:lnTo>
                  <a:pt x="5667" y="519"/>
                </a:lnTo>
                <a:lnTo>
                  <a:pt x="5629" y="508"/>
                </a:lnTo>
                <a:lnTo>
                  <a:pt x="5592" y="497"/>
                </a:lnTo>
                <a:lnTo>
                  <a:pt x="5553" y="488"/>
                </a:lnTo>
                <a:lnTo>
                  <a:pt x="5514" y="479"/>
                </a:lnTo>
                <a:lnTo>
                  <a:pt x="5474" y="471"/>
                </a:lnTo>
                <a:lnTo>
                  <a:pt x="5433" y="465"/>
                </a:lnTo>
                <a:lnTo>
                  <a:pt x="5392" y="457"/>
                </a:lnTo>
                <a:lnTo>
                  <a:pt x="5350" y="452"/>
                </a:lnTo>
                <a:lnTo>
                  <a:pt x="5308" y="447"/>
                </a:lnTo>
                <a:lnTo>
                  <a:pt x="5264" y="443"/>
                </a:lnTo>
                <a:lnTo>
                  <a:pt x="5221" y="439"/>
                </a:lnTo>
                <a:lnTo>
                  <a:pt x="5177" y="437"/>
                </a:lnTo>
                <a:lnTo>
                  <a:pt x="5133" y="435"/>
                </a:lnTo>
                <a:lnTo>
                  <a:pt x="5087" y="434"/>
                </a:lnTo>
                <a:lnTo>
                  <a:pt x="5041" y="433"/>
                </a:lnTo>
                <a:lnTo>
                  <a:pt x="5020" y="433"/>
                </a:lnTo>
                <a:lnTo>
                  <a:pt x="4998" y="434"/>
                </a:lnTo>
                <a:lnTo>
                  <a:pt x="4976" y="435"/>
                </a:lnTo>
                <a:lnTo>
                  <a:pt x="4952" y="436"/>
                </a:lnTo>
                <a:lnTo>
                  <a:pt x="4924" y="437"/>
                </a:lnTo>
                <a:lnTo>
                  <a:pt x="4890" y="439"/>
                </a:lnTo>
                <a:lnTo>
                  <a:pt x="4850" y="442"/>
                </a:lnTo>
                <a:lnTo>
                  <a:pt x="4805" y="444"/>
                </a:lnTo>
                <a:lnTo>
                  <a:pt x="4803" y="3747"/>
                </a:lnTo>
                <a:lnTo>
                  <a:pt x="4309" y="3747"/>
                </a:lnTo>
                <a:lnTo>
                  <a:pt x="4309" y="0"/>
                </a:lnTo>
                <a:lnTo>
                  <a:pt x="4954" y="0"/>
                </a:lnTo>
                <a:lnTo>
                  <a:pt x="5008" y="0"/>
                </a:lnTo>
                <a:lnTo>
                  <a:pt x="5060" y="0"/>
                </a:lnTo>
                <a:lnTo>
                  <a:pt x="5112" y="2"/>
                </a:lnTo>
                <a:lnTo>
                  <a:pt x="5163" y="3"/>
                </a:lnTo>
                <a:lnTo>
                  <a:pt x="5213" y="6"/>
                </a:lnTo>
                <a:lnTo>
                  <a:pt x="5261" y="8"/>
                </a:lnTo>
                <a:lnTo>
                  <a:pt x="5310" y="11"/>
                </a:lnTo>
                <a:lnTo>
                  <a:pt x="5357" y="15"/>
                </a:lnTo>
                <a:lnTo>
                  <a:pt x="5402" y="20"/>
                </a:lnTo>
                <a:lnTo>
                  <a:pt x="5447" y="25"/>
                </a:lnTo>
                <a:lnTo>
                  <a:pt x="5492" y="30"/>
                </a:lnTo>
                <a:lnTo>
                  <a:pt x="5535" y="35"/>
                </a:lnTo>
                <a:lnTo>
                  <a:pt x="5577" y="43"/>
                </a:lnTo>
                <a:lnTo>
                  <a:pt x="5618" y="49"/>
                </a:lnTo>
                <a:lnTo>
                  <a:pt x="5658" y="56"/>
                </a:lnTo>
                <a:lnTo>
                  <a:pt x="5698" y="65"/>
                </a:lnTo>
                <a:lnTo>
                  <a:pt x="5736" y="73"/>
                </a:lnTo>
                <a:lnTo>
                  <a:pt x="5774" y="82"/>
                </a:lnTo>
                <a:lnTo>
                  <a:pt x="5811" y="91"/>
                </a:lnTo>
                <a:lnTo>
                  <a:pt x="5848" y="101"/>
                </a:lnTo>
                <a:lnTo>
                  <a:pt x="5884" y="112"/>
                </a:lnTo>
                <a:lnTo>
                  <a:pt x="5919" y="123"/>
                </a:lnTo>
                <a:lnTo>
                  <a:pt x="5953" y="135"/>
                </a:lnTo>
                <a:lnTo>
                  <a:pt x="5987" y="147"/>
                </a:lnTo>
                <a:lnTo>
                  <a:pt x="6020" y="159"/>
                </a:lnTo>
                <a:lnTo>
                  <a:pt x="6052" y="173"/>
                </a:lnTo>
                <a:lnTo>
                  <a:pt x="6084" y="186"/>
                </a:lnTo>
                <a:lnTo>
                  <a:pt x="6115" y="201"/>
                </a:lnTo>
                <a:lnTo>
                  <a:pt x="6145" y="216"/>
                </a:lnTo>
                <a:lnTo>
                  <a:pt x="6175" y="232"/>
                </a:lnTo>
                <a:lnTo>
                  <a:pt x="6204" y="247"/>
                </a:lnTo>
                <a:lnTo>
                  <a:pt x="6232" y="264"/>
                </a:lnTo>
                <a:lnTo>
                  <a:pt x="6288" y="298"/>
                </a:lnTo>
                <a:lnTo>
                  <a:pt x="6342" y="333"/>
                </a:lnTo>
                <a:lnTo>
                  <a:pt x="6394" y="370"/>
                </a:lnTo>
                <a:lnTo>
                  <a:pt x="6446" y="408"/>
                </a:lnTo>
                <a:lnTo>
                  <a:pt x="6494" y="448"/>
                </a:lnTo>
                <a:lnTo>
                  <a:pt x="6542" y="488"/>
                </a:lnTo>
                <a:lnTo>
                  <a:pt x="6588" y="529"/>
                </a:lnTo>
                <a:lnTo>
                  <a:pt x="6631" y="571"/>
                </a:lnTo>
                <a:lnTo>
                  <a:pt x="6673" y="614"/>
                </a:lnTo>
                <a:lnTo>
                  <a:pt x="6714" y="658"/>
                </a:lnTo>
                <a:lnTo>
                  <a:pt x="6753" y="703"/>
                </a:lnTo>
                <a:lnTo>
                  <a:pt x="6790" y="750"/>
                </a:lnTo>
                <a:lnTo>
                  <a:pt x="6826" y="797"/>
                </a:lnTo>
                <a:lnTo>
                  <a:pt x="6859" y="846"/>
                </a:lnTo>
                <a:lnTo>
                  <a:pt x="6891" y="896"/>
                </a:lnTo>
                <a:lnTo>
                  <a:pt x="6921" y="946"/>
                </a:lnTo>
                <a:lnTo>
                  <a:pt x="6950" y="998"/>
                </a:lnTo>
                <a:lnTo>
                  <a:pt x="6977" y="1050"/>
                </a:lnTo>
                <a:lnTo>
                  <a:pt x="7002" y="1104"/>
                </a:lnTo>
                <a:lnTo>
                  <a:pt x="7025" y="1158"/>
                </a:lnTo>
                <a:lnTo>
                  <a:pt x="7046" y="1213"/>
                </a:lnTo>
                <a:lnTo>
                  <a:pt x="7065" y="1270"/>
                </a:lnTo>
                <a:lnTo>
                  <a:pt x="7083" y="1325"/>
                </a:lnTo>
                <a:lnTo>
                  <a:pt x="7099" y="1383"/>
                </a:lnTo>
                <a:lnTo>
                  <a:pt x="7113" y="1442"/>
                </a:lnTo>
                <a:lnTo>
                  <a:pt x="7124" y="1501"/>
                </a:lnTo>
                <a:lnTo>
                  <a:pt x="7135" y="1560"/>
                </a:lnTo>
                <a:lnTo>
                  <a:pt x="7143" y="1620"/>
                </a:lnTo>
                <a:lnTo>
                  <a:pt x="7150" y="1682"/>
                </a:lnTo>
                <a:lnTo>
                  <a:pt x="7154" y="1744"/>
                </a:lnTo>
                <a:lnTo>
                  <a:pt x="7157" y="1807"/>
                </a:lnTo>
                <a:lnTo>
                  <a:pt x="7158" y="1871"/>
                </a:lnTo>
                <a:lnTo>
                  <a:pt x="7157" y="1935"/>
                </a:lnTo>
                <a:lnTo>
                  <a:pt x="7154" y="1998"/>
                </a:lnTo>
                <a:lnTo>
                  <a:pt x="7150" y="2060"/>
                </a:lnTo>
                <a:lnTo>
                  <a:pt x="7142" y="2121"/>
                </a:lnTo>
                <a:lnTo>
                  <a:pt x="7134" y="2182"/>
                </a:lnTo>
                <a:lnTo>
                  <a:pt x="7123" y="2243"/>
                </a:lnTo>
                <a:lnTo>
                  <a:pt x="7111" y="2302"/>
                </a:lnTo>
                <a:lnTo>
                  <a:pt x="7096" y="2360"/>
                </a:lnTo>
                <a:lnTo>
                  <a:pt x="7079" y="2419"/>
                </a:lnTo>
                <a:lnTo>
                  <a:pt x="7061" y="2476"/>
                </a:lnTo>
                <a:lnTo>
                  <a:pt x="7041" y="2532"/>
                </a:lnTo>
                <a:lnTo>
                  <a:pt x="7018" y="2588"/>
                </a:lnTo>
                <a:lnTo>
                  <a:pt x="6994" y="2644"/>
                </a:lnTo>
                <a:lnTo>
                  <a:pt x="6969" y="2698"/>
                </a:lnTo>
                <a:lnTo>
                  <a:pt x="6940" y="2752"/>
                </a:lnTo>
                <a:lnTo>
                  <a:pt x="6910" y="2804"/>
                </a:lnTo>
                <a:lnTo>
                  <a:pt x="6878" y="2857"/>
                </a:lnTo>
                <a:lnTo>
                  <a:pt x="6845" y="2908"/>
                </a:lnTo>
                <a:lnTo>
                  <a:pt x="6810" y="2958"/>
                </a:lnTo>
                <a:lnTo>
                  <a:pt x="6773" y="3006"/>
                </a:lnTo>
                <a:lnTo>
                  <a:pt x="6734" y="3054"/>
                </a:lnTo>
                <a:lnTo>
                  <a:pt x="6694" y="3100"/>
                </a:lnTo>
                <a:lnTo>
                  <a:pt x="6653" y="3146"/>
                </a:lnTo>
                <a:lnTo>
                  <a:pt x="6610" y="3189"/>
                </a:lnTo>
                <a:lnTo>
                  <a:pt x="6565" y="3232"/>
                </a:lnTo>
                <a:lnTo>
                  <a:pt x="6518" y="3273"/>
                </a:lnTo>
                <a:lnTo>
                  <a:pt x="6470" y="3313"/>
                </a:lnTo>
                <a:lnTo>
                  <a:pt x="6421" y="3352"/>
                </a:lnTo>
                <a:lnTo>
                  <a:pt x="6369" y="3390"/>
                </a:lnTo>
                <a:lnTo>
                  <a:pt x="6316" y="3427"/>
                </a:lnTo>
                <a:lnTo>
                  <a:pt x="6262" y="3463"/>
                </a:lnTo>
                <a:lnTo>
                  <a:pt x="6205" y="3496"/>
                </a:lnTo>
                <a:lnTo>
                  <a:pt x="6179" y="3512"/>
                </a:lnTo>
                <a:lnTo>
                  <a:pt x="6151" y="3527"/>
                </a:lnTo>
                <a:lnTo>
                  <a:pt x="6124" y="3540"/>
                </a:lnTo>
                <a:lnTo>
                  <a:pt x="6094" y="3554"/>
                </a:lnTo>
                <a:lnTo>
                  <a:pt x="6065" y="3567"/>
                </a:lnTo>
                <a:lnTo>
                  <a:pt x="6036" y="3580"/>
                </a:lnTo>
                <a:lnTo>
                  <a:pt x="6004" y="3593"/>
                </a:lnTo>
                <a:lnTo>
                  <a:pt x="5972" y="3604"/>
                </a:lnTo>
                <a:lnTo>
                  <a:pt x="5941" y="3616"/>
                </a:lnTo>
                <a:lnTo>
                  <a:pt x="5907" y="3627"/>
                </a:lnTo>
                <a:lnTo>
                  <a:pt x="5874" y="3638"/>
                </a:lnTo>
                <a:lnTo>
                  <a:pt x="5839" y="3647"/>
                </a:lnTo>
                <a:lnTo>
                  <a:pt x="5804" y="3657"/>
                </a:lnTo>
                <a:lnTo>
                  <a:pt x="5768" y="3666"/>
                </a:lnTo>
                <a:lnTo>
                  <a:pt x="5731" y="3675"/>
                </a:lnTo>
                <a:lnTo>
                  <a:pt x="5694" y="3683"/>
                </a:lnTo>
                <a:lnTo>
                  <a:pt x="5656" y="3691"/>
                </a:lnTo>
                <a:lnTo>
                  <a:pt x="5617" y="3699"/>
                </a:lnTo>
                <a:lnTo>
                  <a:pt x="5578" y="3705"/>
                </a:lnTo>
                <a:lnTo>
                  <a:pt x="5538" y="3711"/>
                </a:lnTo>
                <a:lnTo>
                  <a:pt x="5498" y="3718"/>
                </a:lnTo>
                <a:lnTo>
                  <a:pt x="5457" y="3723"/>
                </a:lnTo>
                <a:lnTo>
                  <a:pt x="5416" y="3727"/>
                </a:lnTo>
                <a:lnTo>
                  <a:pt x="5374" y="3731"/>
                </a:lnTo>
                <a:lnTo>
                  <a:pt x="5331" y="3735"/>
                </a:lnTo>
                <a:lnTo>
                  <a:pt x="5288" y="3739"/>
                </a:lnTo>
                <a:lnTo>
                  <a:pt x="5244" y="3742"/>
                </a:lnTo>
                <a:lnTo>
                  <a:pt x="5200" y="3744"/>
                </a:lnTo>
                <a:lnTo>
                  <a:pt x="5110" y="3747"/>
                </a:lnTo>
                <a:lnTo>
                  <a:pt x="5017" y="3747"/>
                </a:lnTo>
                <a:lnTo>
                  <a:pt x="4975" y="3747"/>
                </a:lnTo>
                <a:lnTo>
                  <a:pt x="4975" y="3291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reflection blurRad="6350" stA="50000" endA="300" endPos="90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package" Target="../embeddings/Microsoft_Office_Word-Dokument38.docx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package" Target="../embeddings/Microsoft_Office_Word-Dokument41.docx"/><Relationship Id="rId5" Type="http://schemas.openxmlformats.org/officeDocument/2006/relationships/package" Target="../embeddings/Microsoft_Office_Word-Dokument40.docx"/><Relationship Id="rId4" Type="http://schemas.openxmlformats.org/officeDocument/2006/relationships/package" Target="../embeddings/Microsoft_Office_Word-Dokument39.docx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package" Target="../embeddings/Microsoft_Office_Word-Dokument42.docx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package" Target="../embeddings/Microsoft_Office_Word-Dokument45.docx"/><Relationship Id="rId5" Type="http://schemas.openxmlformats.org/officeDocument/2006/relationships/package" Target="../embeddings/Microsoft_Office_Word-Dokument44.docx"/><Relationship Id="rId4" Type="http://schemas.openxmlformats.org/officeDocument/2006/relationships/package" Target="../embeddings/Microsoft_Office_Word-Dokument43.docx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package" Target="../embeddings/Microsoft_Office_Word-Dokument47.docx"/><Relationship Id="rId5" Type="http://schemas.openxmlformats.org/officeDocument/2006/relationships/image" Target="../media/image104.emf"/><Relationship Id="rId4" Type="http://schemas.openxmlformats.org/officeDocument/2006/relationships/package" Target="../embeddings/Microsoft_Office_Word-Dokument46.docx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package" Target="../embeddings/Microsoft_Office_Word-Dokument48.doc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package" Target="../embeddings/Microsoft_Office_Word-Dokument49.doc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package" Target="../embeddings/Microsoft_Office_Word-Dokument50.docx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package" Target="../embeddings/Microsoft_Office_Word-Dokument1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package" Target="../embeddings/Microsoft_Office_Word-Dokument2.docx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package" Target="../embeddings/Microsoft_Office_Word-Dokument3.doc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package" Target="../embeddings/Microsoft_Office_Word-Dokument5.docx"/><Relationship Id="rId4" Type="http://schemas.openxmlformats.org/officeDocument/2006/relationships/package" Target="../embeddings/Microsoft_Office_Word-Dokument4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package" Target="../embeddings/Microsoft_Office_Word-Dokument7.docx"/><Relationship Id="rId4" Type="http://schemas.openxmlformats.org/officeDocument/2006/relationships/package" Target="../embeddings/Microsoft_Office_Word-Dokument6.doc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package" Target="../embeddings/Microsoft_Office_Word-Dokument8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package" Target="../embeddings/Microsoft_Office_Word-Dokument9.doc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package" Target="../embeddings/Microsoft_Office_Word-Dokument11.docx"/><Relationship Id="rId4" Type="http://schemas.openxmlformats.org/officeDocument/2006/relationships/package" Target="../embeddings/Microsoft_Office_Word-Dokument10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package" Target="../embeddings/Microsoft_Office_Word-Dokument12.doc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package" Target="../embeddings/Microsoft_Office_Word-Dokument13.doc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package" Target="../embeddings/Microsoft_Office_Word-Dokument14.doc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package" Target="../embeddings/Microsoft_Office_Word-Dokument15.docx"/><Relationship Id="rId4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package" Target="../embeddings/Microsoft_Office_Word-Dokument17.docx"/><Relationship Id="rId4" Type="http://schemas.openxmlformats.org/officeDocument/2006/relationships/package" Target="../embeddings/Microsoft_Office_Word-Dokument16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package" Target="../embeddings/Microsoft_Office_Word-Dokument18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package" Target="../embeddings/Microsoft_Office_Word-Dokument20.docx"/><Relationship Id="rId4" Type="http://schemas.openxmlformats.org/officeDocument/2006/relationships/package" Target="../embeddings/Microsoft_Office_Word-Dokument19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package" Target="../embeddings/Microsoft_Office_Word-Dokument21.docx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package" Target="../embeddings/Microsoft_Office_Word-Dokument22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package" Target="../embeddings/Microsoft_Office_Word-Dokument23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package" Target="../embeddings/Microsoft_Office_Word-Dokument25.docx"/><Relationship Id="rId4" Type="http://schemas.openxmlformats.org/officeDocument/2006/relationships/package" Target="../embeddings/Microsoft_Office_Word-Dokument24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package" Target="../embeddings/Microsoft_Office_Word-Dokument27.docx"/><Relationship Id="rId4" Type="http://schemas.openxmlformats.org/officeDocument/2006/relationships/package" Target="../embeddings/Microsoft_Office_Word-Dokument26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package" Target="../embeddings/Microsoft_Office_Word-Dokument28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package" Target="../embeddings/Microsoft_Office_Word-Dokument30.docx"/><Relationship Id="rId4" Type="http://schemas.openxmlformats.org/officeDocument/2006/relationships/package" Target="../embeddings/Microsoft_Office_Word-Dokument29.docx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52.png"/><Relationship Id="rId4" Type="http://schemas.openxmlformats.org/officeDocument/2006/relationships/package" Target="../embeddings/Microsoft_Office_Word-Dokument31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package" Target="../embeddings/Microsoft_Office_Word-Dokument34.docx"/><Relationship Id="rId5" Type="http://schemas.openxmlformats.org/officeDocument/2006/relationships/package" Target="../embeddings/Microsoft_Office_Word-Dokument33.docx"/><Relationship Id="rId4" Type="http://schemas.openxmlformats.org/officeDocument/2006/relationships/package" Target="../embeddings/Microsoft_Office_Word-Dokument32.docx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package" Target="../embeddings/Microsoft_Office_Word-Dokument37.docx"/><Relationship Id="rId5" Type="http://schemas.openxmlformats.org/officeDocument/2006/relationships/package" Target="../embeddings/Microsoft_Office_Word-Dokument36.docx"/><Relationship Id="rId4" Type="http://schemas.openxmlformats.org/officeDocument/2006/relationships/package" Target="../embeddings/Microsoft_Office_Word-Dokument35.docx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w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Realtime particle based</a:t>
            </a:r>
            <a:br>
              <a:rPr smtClean="0"/>
            </a:br>
            <a:r>
              <a:rPr lang="en-GB" dirty="0" smtClean="0"/>
              <a:t>fluid</a:t>
            </a:r>
            <a:r>
              <a:rPr smtClean="0"/>
              <a:t> simulation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Stefan</a:t>
            </a:r>
            <a:r>
              <a:rPr lang="de-DE" dirty="0" smtClean="0"/>
              <a:t> Auer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SPH in general:</a:t>
            </a:r>
          </a:p>
          <a:p>
            <a:pPr lvl="1"/>
            <a:r>
              <a:rPr lang="en-GB" dirty="0" smtClean="0"/>
              <a:t>Developed by </a:t>
            </a:r>
            <a:r>
              <a:rPr lang="en-GB" dirty="0" err="1" smtClean="0"/>
              <a:t>Gingold</a:t>
            </a:r>
            <a:r>
              <a:rPr lang="en-GB" dirty="0" smtClean="0"/>
              <a:t> </a:t>
            </a:r>
            <a:r>
              <a:rPr lang="en-GB" dirty="0" smtClean="0"/>
              <a:t>and </a:t>
            </a:r>
            <a:r>
              <a:rPr lang="en-GB" dirty="0" smtClean="0"/>
              <a:t>Monaghan 1977</a:t>
            </a:r>
          </a:p>
          <a:p>
            <a:pPr lvl="1"/>
            <a:r>
              <a:rPr lang="en-GB" dirty="0" smtClean="0"/>
              <a:t>and independently  by Lucy (1977 too)</a:t>
            </a:r>
          </a:p>
          <a:p>
            <a:pPr lvl="1"/>
            <a:r>
              <a:rPr lang="en-GB" dirty="0" smtClean="0"/>
              <a:t>first usage: astronomy (LARGE scale gas-dynamics)</a:t>
            </a:r>
          </a:p>
          <a:p>
            <a:pPr lvl="1"/>
            <a:r>
              <a:rPr lang="en-GB" dirty="0" smtClean="0"/>
              <a:t>later used for liquids too (beach waves, sloshing tanks, ...)</a:t>
            </a:r>
          </a:p>
          <a:p>
            <a:endParaRPr lang="en-GB" dirty="0" smtClean="0"/>
          </a:p>
          <a:p>
            <a:r>
              <a:rPr lang="en-GB" dirty="0" smtClean="0"/>
              <a:t>“SPH light” for interactive applications:</a:t>
            </a:r>
          </a:p>
          <a:p>
            <a:pPr lvl="1"/>
            <a:r>
              <a:rPr lang="en-GB" dirty="0" smtClean="0"/>
              <a:t>made public 2003 by Müller, </a:t>
            </a:r>
            <a:r>
              <a:rPr lang="en-GB" dirty="0" err="1" smtClean="0"/>
              <a:t>Charypar</a:t>
            </a:r>
            <a:r>
              <a:rPr lang="en-GB" dirty="0" smtClean="0"/>
              <a:t>, Gross: </a:t>
            </a:r>
            <a:br>
              <a:rPr lang="en-GB" dirty="0" smtClean="0"/>
            </a:br>
            <a:r>
              <a:rPr lang="en-GB" dirty="0" smtClean="0"/>
              <a:t>“Particle based fluid simulation for interactive </a:t>
            </a:r>
            <a:r>
              <a:rPr lang="en-GB" dirty="0" err="1" smtClean="0"/>
              <a:t>appliactions</a:t>
            </a:r>
            <a:r>
              <a:rPr lang="en-GB" dirty="0" smtClean="0"/>
              <a:t>”</a:t>
            </a:r>
          </a:p>
          <a:p>
            <a:pPr lvl="1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Related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direction has the refracted ray?</a:t>
            </a:r>
          </a:p>
          <a:p>
            <a:r>
              <a:rPr lang="en-GB" dirty="0" smtClean="0"/>
              <a:t>Snell’s law (law of refraction)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28002" name="Object 2"/>
          <p:cNvGraphicFramePr>
            <a:graphicFrameLocks noChangeAspect="1"/>
          </p:cNvGraphicFramePr>
          <p:nvPr/>
        </p:nvGraphicFramePr>
        <p:xfrm>
          <a:off x="2285984" y="2143116"/>
          <a:ext cx="4583938" cy="785818"/>
        </p:xfrm>
        <a:graphic>
          <a:graphicData uri="http://schemas.openxmlformats.org/presentationml/2006/ole">
            <p:oleObj spid="_x0000_s128002" name="Dokument" r:id="rId4" imgW="2888725" imgH="495796" progId="Word.Document.12">
              <p:embed/>
            </p:oleObj>
          </a:graphicData>
        </a:graphic>
      </p:graphicFrame>
      <p:pic>
        <p:nvPicPr>
          <p:cNvPr id="9" name="Grafik 8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72" y="2857496"/>
            <a:ext cx="3071834" cy="322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800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43504" y="2643182"/>
            <a:ext cx="3140061" cy="3478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is the light distributed among the rays?</a:t>
            </a:r>
          </a:p>
          <a:p>
            <a:r>
              <a:rPr lang="en-GB" dirty="0" smtClean="0"/>
              <a:t>Fresnel equations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29026" name="Object 2"/>
          <p:cNvGraphicFramePr>
            <a:graphicFrameLocks noChangeAspect="1"/>
          </p:cNvGraphicFramePr>
          <p:nvPr/>
        </p:nvGraphicFramePr>
        <p:xfrm>
          <a:off x="785786" y="2214554"/>
          <a:ext cx="7715304" cy="1088529"/>
        </p:xfrm>
        <a:graphic>
          <a:graphicData uri="http://schemas.openxmlformats.org/presentationml/2006/ole">
            <p:oleObj spid="_x0000_s129026" name="Dokument" r:id="rId4" imgW="3971591" imgH="560919" progId="Word.Document.12">
              <p:embed/>
            </p:oleObj>
          </a:graphicData>
        </a:graphic>
      </p:graphicFrame>
      <p:graphicFrame>
        <p:nvGraphicFramePr>
          <p:cNvPr id="129027" name="Object 3"/>
          <p:cNvGraphicFramePr>
            <a:graphicFrameLocks noChangeAspect="1"/>
          </p:cNvGraphicFramePr>
          <p:nvPr/>
        </p:nvGraphicFramePr>
        <p:xfrm>
          <a:off x="642910" y="3429000"/>
          <a:ext cx="8067667" cy="1138243"/>
        </p:xfrm>
        <a:graphic>
          <a:graphicData uri="http://schemas.openxmlformats.org/presentationml/2006/ole">
            <p:oleObj spid="_x0000_s129027" name="Dokument" r:id="rId5" imgW="3971591" imgH="560919" progId="Word.Document.12">
              <p:embed/>
            </p:oleObj>
          </a:graphicData>
        </a:graphic>
      </p:graphicFrame>
      <p:graphicFrame>
        <p:nvGraphicFramePr>
          <p:cNvPr id="129028" name="Object 4"/>
          <p:cNvGraphicFramePr>
            <a:graphicFrameLocks noChangeAspect="1"/>
          </p:cNvGraphicFramePr>
          <p:nvPr/>
        </p:nvGraphicFramePr>
        <p:xfrm>
          <a:off x="2357422" y="4714884"/>
          <a:ext cx="4429156" cy="1054560"/>
        </p:xfrm>
        <a:graphic>
          <a:graphicData uri="http://schemas.openxmlformats.org/presentationml/2006/ole">
            <p:oleObj spid="_x0000_s129028" name="Dokument" r:id="rId6" imgW="2166814" imgH="515585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plot of reflectance for refraction ratio 1/2 and 2/1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2"/>
            <a:endParaRPr lang="en-GB" dirty="0" smtClean="0"/>
          </a:p>
          <a:p>
            <a:r>
              <a:rPr lang="en-GB" dirty="0" smtClean="0"/>
              <a:t>reflectance for unpolarised light: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46" descr="Fresnel2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1500166" y="1571612"/>
            <a:ext cx="6225890" cy="3000396"/>
          </a:xfrm>
          <a:prstGeom prst="rect">
            <a:avLst/>
          </a:prstGeom>
        </p:spPr>
      </p:pic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5857884" y="4929198"/>
          <a:ext cx="2136803" cy="1000132"/>
        </p:xfrm>
        <a:graphic>
          <a:graphicData uri="http://schemas.openxmlformats.org/presentationml/2006/ole">
            <p:oleObj spid="_x0000_s130050" name="Dokument" r:id="rId5" imgW="993349" imgH="46521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combining Fresnel equations and Snell’s law leads:</a:t>
            </a:r>
          </a:p>
          <a:p>
            <a:pPr lvl="1"/>
            <a:endParaRPr lang="en-GB" dirty="0" smtClean="0"/>
          </a:p>
          <a:p>
            <a:pPr lvl="2"/>
            <a:endParaRPr lang="en-GB" dirty="0" smtClean="0"/>
          </a:p>
          <a:p>
            <a:pPr lvl="2"/>
            <a:endParaRPr lang="en-GB" dirty="0"/>
          </a:p>
          <a:p>
            <a:r>
              <a:rPr lang="en-GB" dirty="0" smtClean="0"/>
              <a:t>defining c and g as:</a:t>
            </a:r>
          </a:p>
          <a:p>
            <a:pPr lvl="3"/>
            <a:endParaRPr lang="en-GB" dirty="0" smtClean="0"/>
          </a:p>
          <a:p>
            <a:pPr lvl="3"/>
            <a:endParaRPr lang="en-GB" dirty="0" smtClean="0"/>
          </a:p>
          <a:p>
            <a:r>
              <a:rPr lang="en-GB" dirty="0" smtClean="0"/>
              <a:t>results in the so called Fresnel term: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31074" name="Object 2"/>
          <p:cNvGraphicFramePr>
            <a:graphicFrameLocks noChangeAspect="1"/>
          </p:cNvGraphicFramePr>
          <p:nvPr/>
        </p:nvGraphicFramePr>
        <p:xfrm>
          <a:off x="1571604" y="1733540"/>
          <a:ext cx="6459404" cy="1409708"/>
        </p:xfrm>
        <a:graphic>
          <a:graphicData uri="http://schemas.openxmlformats.org/presentationml/2006/ole">
            <p:oleObj spid="_x0000_s131074" name="Dokument" r:id="rId4" imgW="2437170" imgH="531056" progId="Word.Document.12">
              <p:embed/>
            </p:oleObj>
          </a:graphicData>
        </a:graphic>
      </p:graphicFrame>
      <p:graphicFrame>
        <p:nvGraphicFramePr>
          <p:cNvPr id="131075" name="Object 3"/>
          <p:cNvGraphicFramePr>
            <a:graphicFrameLocks noChangeAspect="1"/>
          </p:cNvGraphicFramePr>
          <p:nvPr/>
        </p:nvGraphicFramePr>
        <p:xfrm>
          <a:off x="1857356" y="3033712"/>
          <a:ext cx="5940350" cy="1181106"/>
        </p:xfrm>
        <a:graphic>
          <a:graphicData uri="http://schemas.openxmlformats.org/presentationml/2006/ole">
            <p:oleObj spid="_x0000_s131075" name="Dokument" r:id="rId5" imgW="3249680" imgH="646550" progId="Word.Document.12">
              <p:embed/>
            </p:oleObj>
          </a:graphicData>
        </a:graphic>
      </p:graphicFrame>
      <p:graphicFrame>
        <p:nvGraphicFramePr>
          <p:cNvPr id="131076" name="Object 4"/>
          <p:cNvGraphicFramePr>
            <a:graphicFrameLocks noChangeAspect="1"/>
          </p:cNvGraphicFramePr>
          <p:nvPr/>
        </p:nvGraphicFramePr>
        <p:xfrm>
          <a:off x="1071538" y="4357694"/>
          <a:ext cx="7072363" cy="1803504"/>
        </p:xfrm>
        <a:graphic>
          <a:graphicData uri="http://schemas.openxmlformats.org/presentationml/2006/ole">
            <p:oleObj spid="_x0000_s131076" name="Dokument" r:id="rId6" imgW="3249680" imgH="827886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 </a:t>
            </a:r>
            <a:r>
              <a:rPr lang="en-GB" dirty="0" err="1" smtClean="0"/>
              <a:t>n</a:t>
            </a:r>
            <a:r>
              <a:rPr lang="en-GB" baseline="-25000" dirty="0" err="1" smtClean="0"/>
              <a:t>i</a:t>
            </a:r>
            <a:r>
              <a:rPr lang="en-GB" dirty="0" smtClean="0"/>
              <a:t> &lt; </a:t>
            </a:r>
            <a:r>
              <a:rPr lang="en-GB" dirty="0" err="1" smtClean="0"/>
              <a:t>n</a:t>
            </a:r>
            <a:r>
              <a:rPr lang="en-GB" baseline="-25000" dirty="0" err="1" smtClean="0"/>
              <a:t>t</a:t>
            </a:r>
            <a:r>
              <a:rPr lang="en-GB" dirty="0" smtClean="0"/>
              <a:t> it can be approximated with: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32098" name="Object 2"/>
          <p:cNvGraphicFramePr>
            <a:graphicFrameLocks noChangeAspect="1"/>
          </p:cNvGraphicFramePr>
          <p:nvPr/>
        </p:nvGraphicFramePr>
        <p:xfrm>
          <a:off x="1571604" y="1714488"/>
          <a:ext cx="6121398" cy="642942"/>
        </p:xfrm>
        <a:graphic>
          <a:graphicData uri="http://schemas.openxmlformats.org/presentationml/2006/ole">
            <p:oleObj spid="_x0000_s132098" name="Dokument" r:id="rId4" imgW="3249680" imgH="340725" progId="Word.Document.12">
              <p:embed/>
            </p:oleObj>
          </a:graphicData>
        </a:graphic>
      </p:graphicFrame>
      <p:pic>
        <p:nvPicPr>
          <p:cNvPr id="8" name="Grafik 58" descr="c.emf"/>
          <p:cNvPicPr/>
          <p:nvPr/>
        </p:nvPicPr>
        <p:blipFill>
          <a:blip r:embed="rId5"/>
          <a:stretch>
            <a:fillRect/>
          </a:stretch>
        </p:blipFill>
        <p:spPr>
          <a:xfrm>
            <a:off x="214283" y="2500306"/>
            <a:ext cx="6155306" cy="3214709"/>
          </a:xfrm>
          <a:prstGeom prst="rect">
            <a:avLst/>
          </a:prstGeom>
        </p:spPr>
      </p:pic>
      <p:graphicFrame>
        <p:nvGraphicFramePr>
          <p:cNvPr id="132101" name="Object 5"/>
          <p:cNvGraphicFramePr>
            <a:graphicFrameLocks noChangeAspect="1"/>
          </p:cNvGraphicFramePr>
          <p:nvPr/>
        </p:nvGraphicFramePr>
        <p:xfrm>
          <a:off x="6406509" y="3357562"/>
          <a:ext cx="2737491" cy="1682757"/>
        </p:xfrm>
        <a:graphic>
          <a:graphicData uri="http://schemas.openxmlformats.org/presentationml/2006/ole">
            <p:oleObj spid="_x0000_s132101" name="Dokument" r:id="rId6" imgW="1985976" imgH="1221141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overall effect: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8" name="Grafik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071678"/>
            <a:ext cx="4245057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rafik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071678"/>
            <a:ext cx="4286280" cy="327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overall effect on real water surfaces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33122" name="Object 2"/>
          <p:cNvGraphicFramePr>
            <a:graphicFrameLocks noChangeAspect="1"/>
          </p:cNvGraphicFramePr>
          <p:nvPr/>
        </p:nvGraphicFramePr>
        <p:xfrm>
          <a:off x="500034" y="1571612"/>
          <a:ext cx="8143932" cy="4656545"/>
        </p:xfrm>
        <a:graphic>
          <a:graphicData uri="http://schemas.openxmlformats.org/presentationml/2006/ole">
            <p:oleObj spid="_x0000_s133122" name="Dokument" r:id="rId4" imgW="5795137" imgH="331334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ray-tracing depth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1571612"/>
            <a:ext cx="5857916" cy="374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</a:p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71472" y="1714488"/>
            <a:ext cx="7858180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void</a:t>
            </a:r>
            <a:r>
              <a:rPr lang="en-GB" sz="2000" dirty="0" smtClean="0"/>
              <a:t> </a:t>
            </a:r>
            <a:r>
              <a:rPr lang="en-GB" sz="2000" dirty="0" err="1" smtClean="0"/>
              <a:t>fp_RenderRaytrace</a:t>
            </a:r>
            <a:r>
              <a:rPr lang="en-GB" sz="2000" dirty="0" smtClean="0"/>
              <a:t>::OnD3D10FrameRender(</a:t>
            </a:r>
            <a:endParaRPr lang="de-DE" sz="2000" dirty="0" smtClean="0"/>
          </a:p>
          <a:p>
            <a:r>
              <a:rPr lang="en-GB" sz="2000" dirty="0" smtClean="0"/>
              <a:t>        ID3D10Device* D3DDevice,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b="1" dirty="0" smtClean="0"/>
              <a:t>const</a:t>
            </a:r>
            <a:r>
              <a:rPr lang="en-GB" sz="2000" dirty="0" smtClean="0"/>
              <a:t> D3DXMATRIX*  View,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b="1" dirty="0" smtClean="0"/>
              <a:t>const</a:t>
            </a:r>
            <a:r>
              <a:rPr lang="en-GB" sz="2000" dirty="0" smtClean="0"/>
              <a:t> D3DXMATRIX*  Projection,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b="1" dirty="0" smtClean="0"/>
              <a:t>const</a:t>
            </a:r>
            <a:r>
              <a:rPr lang="en-GB" sz="2000" dirty="0" smtClean="0"/>
              <a:t> D3DXMATRIX*  </a:t>
            </a:r>
            <a:r>
              <a:rPr lang="en-GB" sz="2000" dirty="0" err="1" smtClean="0"/>
              <a:t>ViewProjection</a:t>
            </a:r>
            <a:r>
              <a:rPr lang="en-GB" sz="2000" dirty="0" smtClean="0"/>
              <a:t>,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b="1" dirty="0" smtClean="0"/>
              <a:t>const</a:t>
            </a:r>
            <a:r>
              <a:rPr lang="en-GB" sz="2000" dirty="0" smtClean="0"/>
              <a:t> D3DXMATRIX*  </a:t>
            </a:r>
            <a:r>
              <a:rPr lang="en-GB" sz="2000" dirty="0" err="1" smtClean="0"/>
              <a:t>InvView</a:t>
            </a:r>
            <a:r>
              <a:rPr lang="en-GB" sz="2000" dirty="0" smtClean="0"/>
              <a:t>,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b="1" dirty="0" err="1" smtClean="0"/>
              <a:t>bool</a:t>
            </a:r>
            <a:r>
              <a:rPr lang="en-GB" sz="2000" dirty="0" smtClean="0"/>
              <a:t> </a:t>
            </a:r>
            <a:r>
              <a:rPr lang="en-GB" sz="2000" dirty="0" err="1" smtClean="0"/>
              <a:t>UpdateVis</a:t>
            </a:r>
            <a:r>
              <a:rPr lang="en-GB" sz="2000" dirty="0" smtClean="0"/>
              <a:t>) {  </a:t>
            </a:r>
            <a:endParaRPr lang="de-DE" sz="2000" dirty="0" smtClean="0"/>
          </a:p>
          <a:p>
            <a:r>
              <a:rPr lang="en-GB" sz="2000" dirty="0" smtClean="0"/>
              <a:t>    </a:t>
            </a:r>
            <a:r>
              <a:rPr lang="en-GB" sz="2000" dirty="0" err="1" smtClean="0"/>
              <a:t>RenderEnvironment</a:t>
            </a:r>
            <a:r>
              <a:rPr lang="en-GB" sz="2000" dirty="0" smtClean="0"/>
              <a:t>(D3DDevice, View, Projection);</a:t>
            </a:r>
            <a:endParaRPr lang="de-DE" sz="2000" dirty="0" smtClean="0"/>
          </a:p>
          <a:p>
            <a:r>
              <a:rPr lang="en-GB" sz="2000" dirty="0" smtClean="0"/>
              <a:t>    </a:t>
            </a:r>
            <a:r>
              <a:rPr lang="en-GB" sz="2000" b="1" dirty="0" smtClean="0"/>
              <a:t>if</a:t>
            </a:r>
            <a:r>
              <a:rPr lang="en-GB" sz="2000" dirty="0" smtClean="0"/>
              <a:t>(</a:t>
            </a:r>
            <a:r>
              <a:rPr lang="en-GB" sz="2000" dirty="0" err="1" smtClean="0"/>
              <a:t>UpdateVis</a:t>
            </a:r>
            <a:r>
              <a:rPr lang="en-GB" sz="2000" dirty="0" smtClean="0"/>
              <a:t>)</a:t>
            </a:r>
            <a:endParaRPr lang="de-DE" sz="2000" dirty="0" smtClean="0"/>
          </a:p>
          <a:p>
            <a:r>
              <a:rPr lang="en-GB" sz="2000" dirty="0" smtClean="0"/>
              <a:t>        </a:t>
            </a:r>
            <a:r>
              <a:rPr lang="en-GB" sz="2000" dirty="0" err="1" smtClean="0"/>
              <a:t>FillVolumeTexture</a:t>
            </a:r>
            <a:r>
              <a:rPr lang="en-GB" sz="2000" dirty="0" smtClean="0"/>
              <a:t>(D3DDevice);</a:t>
            </a:r>
            <a:endParaRPr lang="de-DE" sz="2000" dirty="0" smtClean="0"/>
          </a:p>
          <a:p>
            <a:r>
              <a:rPr lang="en-GB" sz="2000" dirty="0" smtClean="0"/>
              <a:t>    </a:t>
            </a:r>
            <a:r>
              <a:rPr lang="en-GB" sz="2000" dirty="0" err="1" smtClean="0"/>
              <a:t>RenderVolume</a:t>
            </a:r>
            <a:r>
              <a:rPr lang="en-GB" sz="2000" dirty="0" smtClean="0"/>
              <a:t>(D3DDevice, View, </a:t>
            </a:r>
            <a:r>
              <a:rPr lang="en-GB" sz="2000" dirty="0" err="1" smtClean="0"/>
              <a:t>ViewProjection</a:t>
            </a:r>
            <a:r>
              <a:rPr lang="en-GB" sz="2000" dirty="0" smtClean="0"/>
              <a:t>, </a:t>
            </a:r>
            <a:r>
              <a:rPr lang="en-GB" sz="2000" dirty="0" err="1" smtClean="0"/>
              <a:t>InvView</a:t>
            </a:r>
            <a:r>
              <a:rPr lang="en-GB" sz="2000" dirty="0" smtClean="0"/>
              <a:t>);</a:t>
            </a:r>
            <a:endParaRPr lang="de-DE" sz="2000" dirty="0" smtClean="0"/>
          </a:p>
          <a:p>
            <a:r>
              <a:rPr lang="en-US" sz="2000" dirty="0" smtClean="0"/>
              <a:t>}</a:t>
            </a:r>
            <a:endParaRPr lang="de-DE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RenderVolume</a:t>
            </a:r>
            <a:r>
              <a:rPr lang="en-GB" dirty="0" smtClean="0"/>
              <a:t> simply renders bounding box two times</a:t>
            </a:r>
          </a:p>
          <a:p>
            <a:pPr lvl="1"/>
            <a:r>
              <a:rPr lang="en-GB" dirty="0" smtClean="0"/>
              <a:t>first time: back-faces -&gt; ray exit</a:t>
            </a:r>
          </a:p>
          <a:p>
            <a:pPr lvl="1"/>
            <a:r>
              <a:rPr lang="en-GB" dirty="0" smtClean="0"/>
              <a:t>second time: front-faces -&gt; main ray-tracing</a:t>
            </a:r>
          </a:p>
          <a:p>
            <a:r>
              <a:rPr lang="en-GB" dirty="0" smtClean="0"/>
              <a:t>ray-tracing therefore begins with ray entry and exit point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488" y="2928934"/>
            <a:ext cx="2894519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following papers on realtime </a:t>
            </a:r>
            <a:r>
              <a:rPr lang="en-GB" dirty="0" smtClean="0"/>
              <a:t>SPH:</a:t>
            </a:r>
          </a:p>
          <a:p>
            <a:pPr lvl="1"/>
            <a:r>
              <a:rPr lang="en-US" dirty="0" smtClean="0"/>
              <a:t>Müller et al</a:t>
            </a:r>
            <a:r>
              <a:rPr lang="en-US" dirty="0" smtClean="0"/>
              <a:t>. 2004: </a:t>
            </a:r>
            <a:r>
              <a:rPr lang="en-US" dirty="0" smtClean="0"/>
              <a:t>“Interaction of fluids with deformable solids</a:t>
            </a:r>
            <a:r>
              <a:rPr lang="en-US" dirty="0" smtClean="0"/>
              <a:t>”</a:t>
            </a:r>
          </a:p>
          <a:p>
            <a:pPr lvl="1"/>
            <a:endParaRPr lang="en-US" dirty="0" smtClean="0"/>
          </a:p>
          <a:p>
            <a:pPr lvl="1"/>
            <a:endParaRPr lang="en-GB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Kolb, </a:t>
            </a:r>
            <a:r>
              <a:rPr lang="en-US" dirty="0" err="1" smtClean="0"/>
              <a:t>Cuntz</a:t>
            </a:r>
            <a:r>
              <a:rPr lang="en-US" dirty="0" smtClean="0"/>
              <a:t> 2005: “Dynamic </a:t>
            </a:r>
            <a:r>
              <a:rPr lang="en-US" dirty="0" smtClean="0"/>
              <a:t>Particle Coupling for GPU-based Fluid </a:t>
            </a:r>
            <a:r>
              <a:rPr lang="en-US" dirty="0" smtClean="0"/>
              <a:t>Simulation”</a:t>
            </a:r>
          </a:p>
          <a:p>
            <a:pPr lvl="1"/>
            <a:r>
              <a:rPr lang="en-US" dirty="0" err="1" smtClean="0"/>
              <a:t>Heinecke</a:t>
            </a:r>
            <a:r>
              <a:rPr lang="en-US" dirty="0" smtClean="0"/>
              <a:t> 2007: “</a:t>
            </a:r>
            <a:r>
              <a:rPr lang="de-DE" dirty="0" smtClean="0"/>
              <a:t>Physikalische </a:t>
            </a:r>
            <a:r>
              <a:rPr lang="de-DE" dirty="0" smtClean="0"/>
              <a:t>Rauchsimulation auf </a:t>
            </a:r>
            <a:r>
              <a:rPr lang="de-DE" dirty="0" err="1" smtClean="0"/>
              <a:t>Partikelbasis</a:t>
            </a:r>
            <a:r>
              <a:rPr lang="de-DE" dirty="0" smtClean="0"/>
              <a:t> in Echtzeit mit der </a:t>
            </a:r>
            <a:r>
              <a:rPr lang="de-DE" dirty="0" err="1" smtClean="0"/>
              <a:t>PhysX</a:t>
            </a:r>
            <a:r>
              <a:rPr lang="de-DE" dirty="0" smtClean="0"/>
              <a:t>-Engine“</a:t>
            </a:r>
            <a:endParaRPr lang="en-US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Related work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03880" y="2071678"/>
            <a:ext cx="1546524" cy="192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2071678"/>
            <a:ext cx="1546524" cy="1928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ray-tracing steps</a:t>
            </a:r>
          </a:p>
          <a:p>
            <a:pPr lvl="1"/>
            <a:r>
              <a:rPr lang="en-GB" dirty="0" smtClean="0"/>
              <a:t>define step-size</a:t>
            </a:r>
          </a:p>
          <a:p>
            <a:pPr lvl="1"/>
            <a:r>
              <a:rPr lang="en-GB" dirty="0" smtClean="0"/>
              <a:t>calculate offset vector (from one sample to the next)</a:t>
            </a:r>
          </a:p>
          <a:p>
            <a:pPr lvl="1"/>
            <a:r>
              <a:rPr lang="en-GB" dirty="0" smtClean="0"/>
              <a:t>sample along the ray in a loop (beginning with the entry)</a:t>
            </a:r>
          </a:p>
          <a:p>
            <a:pPr lvl="1"/>
            <a:r>
              <a:rPr lang="en-GB" dirty="0" smtClean="0"/>
              <a:t>stop the loop is a sample value higher than isolevel is found</a:t>
            </a:r>
          </a:p>
          <a:p>
            <a:pPr lvl="1"/>
            <a:r>
              <a:rPr lang="en-GB" dirty="0" smtClean="0"/>
              <a:t>if now intersection is found, discard the fragment</a:t>
            </a:r>
          </a:p>
          <a:p>
            <a:pPr lvl="1"/>
            <a:r>
              <a:rPr lang="en-GB" dirty="0" smtClean="0"/>
              <a:t>refine the intersection with binary search between the</a:t>
            </a:r>
            <a:br>
              <a:rPr lang="en-GB" dirty="0" smtClean="0"/>
            </a:br>
            <a:r>
              <a:rPr lang="en-GB" dirty="0" smtClean="0"/>
              <a:t>last two sample points</a:t>
            </a:r>
          </a:p>
          <a:p>
            <a:pPr lvl="1"/>
            <a:r>
              <a:rPr lang="en-GB" dirty="0" smtClean="0"/>
              <a:t>Calculate surface normal </a:t>
            </a:r>
            <a:br>
              <a:rPr lang="en-GB" dirty="0" smtClean="0"/>
            </a:br>
            <a:r>
              <a:rPr lang="en-GB" dirty="0" smtClean="0"/>
              <a:t>from the gradient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4214818"/>
            <a:ext cx="1857388" cy="185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ray-tracing steps continued</a:t>
            </a:r>
          </a:p>
          <a:p>
            <a:pPr lvl="1"/>
            <a:r>
              <a:rPr lang="en-GB" dirty="0" smtClean="0"/>
              <a:t>calculate reflection direction  (used later for environment-map lookup)</a:t>
            </a:r>
          </a:p>
          <a:p>
            <a:pPr lvl="1"/>
            <a:r>
              <a:rPr lang="en-GB" dirty="0" smtClean="0"/>
              <a:t>calculate refraction direction</a:t>
            </a:r>
          </a:p>
          <a:p>
            <a:pPr lvl="1"/>
            <a:r>
              <a:rPr lang="en-GB" dirty="0" smtClean="0"/>
              <a:t>calculate </a:t>
            </a:r>
            <a:r>
              <a:rPr lang="en-GB" dirty="0" smtClean="0"/>
              <a:t>volume </a:t>
            </a:r>
            <a:r>
              <a:rPr lang="en-GB" dirty="0" smtClean="0"/>
              <a:t>exit point of refraction ray (ray-box intersect test)</a:t>
            </a:r>
          </a:p>
          <a:p>
            <a:pPr lvl="1"/>
            <a:r>
              <a:rPr lang="en-GB" dirty="0" smtClean="0"/>
              <a:t>perform second iso-surface raycast along the refraction ray</a:t>
            </a:r>
          </a:p>
          <a:p>
            <a:pPr lvl="1"/>
            <a:r>
              <a:rPr lang="en-GB" dirty="0" smtClean="0"/>
              <a:t>leads to exit intersection with isosurface</a:t>
            </a:r>
          </a:p>
          <a:p>
            <a:pPr lvl="1"/>
            <a:r>
              <a:rPr lang="en-GB" dirty="0" smtClean="0"/>
              <a:t>calculate reflection direction for exit intersection</a:t>
            </a:r>
          </a:p>
          <a:p>
            <a:pPr lvl="1"/>
            <a:r>
              <a:rPr lang="en-GB" dirty="0" smtClean="0"/>
              <a:t>evaluate Fresnel term for exit </a:t>
            </a:r>
            <a:r>
              <a:rPr lang="en-GB" dirty="0" err="1" smtClean="0"/>
              <a:t>i</a:t>
            </a:r>
            <a:r>
              <a:rPr lang="en-GB" dirty="0" smtClean="0"/>
              <a:t>.</a:t>
            </a:r>
          </a:p>
          <a:p>
            <a:pPr lvl="1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ray-tracing steps continued</a:t>
            </a:r>
          </a:p>
          <a:p>
            <a:pPr lvl="1"/>
            <a:r>
              <a:rPr lang="en-GB" dirty="0" smtClean="0"/>
              <a:t>if second refraction ray exists (no total internal reflection)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calculate its direction</a:t>
            </a:r>
          </a:p>
          <a:p>
            <a:pPr lvl="1"/>
            <a:r>
              <a:rPr lang="en-GB" dirty="0" smtClean="0"/>
              <a:t>calculate the first Fresnel term</a:t>
            </a:r>
          </a:p>
          <a:p>
            <a:pPr lvl="1"/>
            <a:r>
              <a:rPr lang="en-GB" dirty="0" smtClean="0"/>
              <a:t>sample reflection 1, reflection 2 and refraction 2 (if existent) colour-values from the environment map</a:t>
            </a:r>
          </a:p>
          <a:p>
            <a:pPr lvl="1"/>
            <a:r>
              <a:rPr lang="en-GB" dirty="0" smtClean="0"/>
              <a:t>combine the colours according to the two Fresnel terms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7158" y="928670"/>
            <a:ext cx="8443914" cy="5051834"/>
          </a:xfrm>
        </p:spPr>
        <p:txBody>
          <a:bodyPr/>
          <a:lstStyle/>
          <a:p>
            <a:r>
              <a:rPr lang="en-GB" dirty="0" smtClean="0"/>
              <a:t>optical results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34146" name="Object 2"/>
          <p:cNvGraphicFramePr>
            <a:graphicFrameLocks noChangeAspect="1"/>
          </p:cNvGraphicFramePr>
          <p:nvPr/>
        </p:nvGraphicFramePr>
        <p:xfrm>
          <a:off x="1142976" y="1428736"/>
          <a:ext cx="6786610" cy="4885197"/>
        </p:xfrm>
        <a:graphic>
          <a:graphicData uri="http://schemas.openxmlformats.org/presentationml/2006/ole">
            <p:oleObj spid="_x0000_s134146" name="Dokument" r:id="rId4" imgW="5932661" imgH="4270397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colour-coded results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aphicFrame>
        <p:nvGraphicFramePr>
          <p:cNvPr id="135170" name="Object 2"/>
          <p:cNvGraphicFramePr>
            <a:graphicFrameLocks noChangeAspect="1"/>
          </p:cNvGraphicFramePr>
          <p:nvPr/>
        </p:nvGraphicFramePr>
        <p:xfrm>
          <a:off x="1428728" y="1428736"/>
          <a:ext cx="6464015" cy="5000660"/>
        </p:xfrm>
        <a:graphic>
          <a:graphicData uri="http://schemas.openxmlformats.org/presentationml/2006/ole">
            <p:oleObj spid="_x0000_s135170" name="Dokument" r:id="rId4" imgW="5932661" imgH="458953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Target </a:t>
            </a:r>
            <a:r>
              <a:rPr lang="en-GB" sz="2000" dirty="0" smtClean="0"/>
              <a:t>graphics APIs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Direct particle rendering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Isosurface rendering with marching cubes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isosurface raytracing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b="1" dirty="0" smtClean="0"/>
              <a:t>GPU-based volumetric density field construction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Alternatives and further work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5)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357290" y="419274"/>
            <a:ext cx="7429552" cy="64294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GPU-based volumetric density field construction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6)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Alternatives and further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good visualisations are important (and complex) too:</a:t>
            </a:r>
          </a:p>
          <a:p>
            <a:pPr lvl="1"/>
            <a:r>
              <a:rPr lang="en-GB" dirty="0" smtClean="0"/>
              <a:t>Müller suggests 2003 direct point splatting of the particles or marching cubes</a:t>
            </a:r>
          </a:p>
          <a:p>
            <a:pPr lvl="1"/>
            <a:r>
              <a:rPr lang="en-US" dirty="0" smtClean="0"/>
              <a:t>“Acceleration </a:t>
            </a:r>
            <a:r>
              <a:rPr lang="en-US" dirty="0" smtClean="0"/>
              <a:t>Techniques for GPU-based Volume </a:t>
            </a:r>
            <a:r>
              <a:rPr lang="en-US" dirty="0" smtClean="0"/>
              <a:t>Rendering” (2003 by </a:t>
            </a:r>
            <a:r>
              <a:rPr lang="en-US" dirty="0" err="1" smtClean="0"/>
              <a:t>Krüger</a:t>
            </a:r>
            <a:r>
              <a:rPr lang="en-US" dirty="0" smtClean="0"/>
              <a:t>, Westermann)  among other things: isosurface ray-casting</a:t>
            </a:r>
          </a:p>
          <a:p>
            <a:pPr lvl="1"/>
            <a:r>
              <a:rPr lang="en-US" dirty="0" smtClean="0"/>
              <a:t>Co et al. 2003: iso-splatting</a:t>
            </a:r>
          </a:p>
          <a:p>
            <a:pPr lvl="1"/>
            <a:r>
              <a:rPr lang="en-US" dirty="0" err="1" smtClean="0"/>
              <a:t>Kipfer</a:t>
            </a:r>
            <a:r>
              <a:rPr lang="en-US" dirty="0" smtClean="0"/>
              <a:t>, Westermann 2003: “carpet based” river </a:t>
            </a:r>
            <a:r>
              <a:rPr lang="en-US" dirty="0" err="1" smtClean="0"/>
              <a:t>visualisation</a:t>
            </a:r>
            <a:endParaRPr lang="en-US" dirty="0" smtClean="0"/>
          </a:p>
          <a:p>
            <a:pPr lvl="1"/>
            <a:r>
              <a:rPr lang="en-US" dirty="0" smtClean="0"/>
              <a:t>Müller et al. 2007; “screen space meshes”</a:t>
            </a:r>
          </a:p>
          <a:p>
            <a:pPr lvl="1"/>
            <a:endParaRPr lang="en-US" dirty="0" smtClean="0"/>
          </a:p>
          <a:p>
            <a:pPr lvl="1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Related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spcBef>
                <a:spcPts val="24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spcBef>
                <a:spcPts val="24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spcBef>
                <a:spcPts val="24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514350" indent="-514350">
              <a:spcBef>
                <a:spcPts val="2400"/>
              </a:spcBef>
              <a:buSzPct val="90000"/>
              <a:buFont typeface="+mj-lt"/>
              <a:buAutoNum type="romanUcPeriod"/>
            </a:pPr>
            <a:r>
              <a:rPr lang="en-GB" b="1" dirty="0" smtClean="0"/>
              <a:t>Conclusion</a:t>
            </a:r>
            <a:endParaRPr lang="en-GB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Bild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85800" y="271462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ffectLst/>
              </a:defRPr>
            </a:lvl1pPr>
          </a:lstStyle>
          <a:p>
            <a:pPr marL="742950" marR="0" lvl="0" indent="-7429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de-DE" sz="11500" b="0" i="1" kern="0" dirty="0" smtClean="0">
                <a:solidFill>
                  <a:srgbClr val="000000"/>
                </a:solidFill>
                <a:latin typeface="Palatino Linotype" pitchFamily="18" charset="0"/>
                <a:ea typeface="+mj-ea"/>
                <a:cs typeface="+mj-cs"/>
              </a:rPr>
              <a:t>f</a:t>
            </a:r>
            <a:r>
              <a:rPr kumimoji="0" lang="de-DE" sz="115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alatino Linotype" pitchFamily="18" charset="0"/>
                <a:ea typeface="+mj-ea"/>
                <a:cs typeface="+mj-cs"/>
              </a:rPr>
              <a:t>in</a:t>
            </a:r>
            <a:endParaRPr kumimoji="0" lang="de-DE" sz="115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alatino Linotype" pitchFamily="18" charset="0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goal: simulation of water like liquids</a:t>
            </a:r>
          </a:p>
          <a:p>
            <a:pPr lvl="1"/>
            <a:r>
              <a:rPr lang="en-GB" dirty="0" smtClean="0"/>
              <a:t>believable movement</a:t>
            </a:r>
          </a:p>
          <a:p>
            <a:pPr lvl="1"/>
            <a:r>
              <a:rPr lang="en-GB" dirty="0" smtClean="0"/>
              <a:t>believable in optical appearance</a:t>
            </a:r>
          </a:p>
          <a:p>
            <a:endParaRPr lang="en-GB" dirty="0" smtClean="0"/>
          </a:p>
          <a:p>
            <a:r>
              <a:rPr lang="en-GB" dirty="0" smtClean="0"/>
              <a:t>implemented fluid simulation in short:</a:t>
            </a:r>
          </a:p>
          <a:p>
            <a:pPr lvl="1"/>
            <a:r>
              <a:rPr lang="en-GB" dirty="0" smtClean="0"/>
              <a:t>same “lightweight” SPH model as Müller 2003</a:t>
            </a:r>
          </a:p>
          <a:p>
            <a:pPr lvl="1"/>
            <a:r>
              <a:rPr lang="en-GB" dirty="0" smtClean="0"/>
              <a:t>neighbour search via dynamic grid</a:t>
            </a:r>
          </a:p>
          <a:p>
            <a:pPr lvl="1"/>
            <a:r>
              <a:rPr lang="en-GB" dirty="0" smtClean="0"/>
              <a:t>particles interact pair-wise</a:t>
            </a:r>
          </a:p>
          <a:p>
            <a:pPr lvl="1"/>
            <a:r>
              <a:rPr lang="en-GB" dirty="0" smtClean="0"/>
              <a:t>multi-core </a:t>
            </a:r>
            <a:r>
              <a:rPr lang="en-GB" dirty="0" smtClean="0"/>
              <a:t>optimised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Used techniques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implemented visualisations in short:</a:t>
            </a:r>
          </a:p>
          <a:p>
            <a:pPr lvl="1"/>
            <a:r>
              <a:rPr lang="en-GB" dirty="0" smtClean="0"/>
              <a:t>sprite-based direct particle rendering</a:t>
            </a:r>
          </a:p>
          <a:p>
            <a:pPr lvl="1"/>
            <a:r>
              <a:rPr lang="en-GB" dirty="0" smtClean="0"/>
              <a:t>marching cubes</a:t>
            </a:r>
          </a:p>
          <a:p>
            <a:pPr lvl="1"/>
            <a:r>
              <a:rPr lang="en-GB" dirty="0" smtClean="0"/>
              <a:t>isosurface ray-tracing</a:t>
            </a:r>
          </a:p>
          <a:p>
            <a:pPr lvl="2"/>
            <a:r>
              <a:rPr lang="en-GB" dirty="0" smtClean="0"/>
              <a:t>based on isosurface ray-casting</a:t>
            </a:r>
          </a:p>
          <a:p>
            <a:pPr lvl="2"/>
            <a:r>
              <a:rPr lang="en-GB" dirty="0" smtClean="0"/>
              <a:t>simulates multiple reflections and refractions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Used techniques</a:t>
            </a:r>
            <a:endParaRPr lang="en-GB" dirty="0"/>
          </a:p>
        </p:txBody>
      </p:sp>
      <p:pic>
        <p:nvPicPr>
          <p:cNvPr id="10" name="Grafik 2" descr="1.jpg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1000100" y="3786190"/>
            <a:ext cx="1878108" cy="2110594"/>
          </a:xfrm>
          <a:prstGeom prst="rect">
            <a:avLst/>
          </a:prstGeom>
        </p:spPr>
      </p:pic>
      <p:pic>
        <p:nvPicPr>
          <p:cNvPr id="11" name="Grafik 3" descr="2.jpg"/>
          <p:cNvPicPr/>
          <p:nvPr/>
        </p:nvPicPr>
        <p:blipFill>
          <a:blip r:embed="rId4" cstate="screen"/>
          <a:stretch>
            <a:fillRect/>
          </a:stretch>
        </p:blipFill>
        <p:spPr>
          <a:xfrm>
            <a:off x="3714744" y="3786190"/>
            <a:ext cx="1883861" cy="2117058"/>
          </a:xfrm>
          <a:prstGeom prst="rect">
            <a:avLst/>
          </a:prstGeom>
        </p:spPr>
      </p:pic>
      <p:pic>
        <p:nvPicPr>
          <p:cNvPr id="12" name="Grafik 4" descr="3.jpg"/>
          <p:cNvPicPr/>
          <p:nvPr/>
        </p:nvPicPr>
        <p:blipFill>
          <a:blip r:embed="rId5" cstate="screen"/>
          <a:stretch>
            <a:fillRect/>
          </a:stretch>
        </p:blipFill>
        <p:spPr>
          <a:xfrm>
            <a:off x="6357950" y="3786190"/>
            <a:ext cx="1885274" cy="2118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kernels</a:t>
            </a: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/>
              <a:t>Basic simulation </a:t>
            </a:r>
            <a:r>
              <a:rPr lang="en-GB" dirty="0" smtClean="0"/>
              <a:t>algorithm</a:t>
            </a:r>
            <a:endParaRPr lang="en-GB" dirty="0" smtClean="0"/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treat fluid as continuum</a:t>
            </a:r>
          </a:p>
          <a:p>
            <a:r>
              <a:rPr lang="en-GB" dirty="0" smtClean="0"/>
              <a:t>every property has a defined value at each point in space</a:t>
            </a:r>
          </a:p>
          <a:p>
            <a:r>
              <a:rPr lang="en-GB" dirty="0" smtClean="0"/>
              <a:t>mathematically: vector- or scalar fields</a:t>
            </a:r>
          </a:p>
          <a:p>
            <a:r>
              <a:rPr lang="en-GB" dirty="0" smtClean="0"/>
              <a:t>fluid properties:</a:t>
            </a:r>
          </a:p>
          <a:p>
            <a:pPr lvl="1"/>
            <a:r>
              <a:rPr lang="en-GB" dirty="0" smtClean="0"/>
              <a:t>mass</a:t>
            </a:r>
          </a:p>
          <a:p>
            <a:pPr lvl="2"/>
            <a:r>
              <a:rPr lang="en-GB" dirty="0" smtClean="0"/>
              <a:t>“how much matter there is”</a:t>
            </a:r>
            <a:endParaRPr lang="en-GB" dirty="0"/>
          </a:p>
          <a:p>
            <a:pPr lvl="1"/>
            <a:r>
              <a:rPr lang="en-GB" dirty="0" smtClean="0"/>
              <a:t>(mass-) </a:t>
            </a:r>
            <a:r>
              <a:rPr lang="en-GB" dirty="0" smtClean="0"/>
              <a:t>density</a:t>
            </a:r>
          </a:p>
          <a:p>
            <a:pPr lvl="2"/>
            <a:r>
              <a:rPr lang="en-GB" dirty="0" smtClean="0"/>
              <a:t>“mass per volume”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52233" name="Object 9"/>
          <p:cNvGraphicFramePr>
            <a:graphicFrameLocks noChangeAspect="1"/>
          </p:cNvGraphicFramePr>
          <p:nvPr/>
        </p:nvGraphicFramePr>
        <p:xfrm>
          <a:off x="4143372" y="4500570"/>
          <a:ext cx="2071702" cy="1193658"/>
        </p:xfrm>
        <a:graphic>
          <a:graphicData uri="http://schemas.openxmlformats.org/presentationml/2006/ole">
            <p:oleObj spid="_x0000_s52233" name="Dokument" r:id="rId4" imgW="812871" imgH="467732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fluid properties continued:</a:t>
            </a:r>
          </a:p>
          <a:p>
            <a:pPr lvl="1"/>
            <a:r>
              <a:rPr lang="en-GB" dirty="0" smtClean="0"/>
              <a:t>pressure</a:t>
            </a:r>
          </a:p>
          <a:p>
            <a:pPr lvl="2"/>
            <a:r>
              <a:rPr lang="en-GB" dirty="0" smtClean="0"/>
              <a:t>scalar quantity</a:t>
            </a:r>
          </a:p>
          <a:p>
            <a:pPr lvl="2"/>
            <a:r>
              <a:rPr lang="en-GB" dirty="0" smtClean="0"/>
              <a:t>force in normal direction on a surface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velocity</a:t>
            </a:r>
          </a:p>
          <a:p>
            <a:pPr lvl="2"/>
            <a:r>
              <a:rPr lang="en-GB" dirty="0" smtClean="0"/>
              <a:t>vector quantity</a:t>
            </a:r>
          </a:p>
          <a:p>
            <a:pPr lvl="2"/>
            <a:r>
              <a:rPr lang="en-GB" dirty="0" smtClean="0"/>
              <a:t>measures how fast fluid passes a fixed point</a:t>
            </a:r>
          </a:p>
          <a:p>
            <a:pPr lvl="2"/>
            <a:r>
              <a:rPr lang="en-GB" dirty="0" smtClean="0"/>
              <a:t>influences most other quantities (advection)</a:t>
            </a:r>
          </a:p>
          <a:p>
            <a:pPr lvl="2"/>
            <a:r>
              <a:rPr lang="en-GB" dirty="0" smtClean="0"/>
              <a:t>relevant for viscosity forces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5786446" y="2214554"/>
          <a:ext cx="2214578" cy="950030"/>
        </p:xfrm>
        <a:graphic>
          <a:graphicData uri="http://schemas.openxmlformats.org/presentationml/2006/ole">
            <p:oleObj spid="_x0000_s66563" name="Dokument" r:id="rId4" imgW="1083588" imgH="46521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fluid properties continued:</a:t>
            </a:r>
          </a:p>
          <a:p>
            <a:pPr lvl="1"/>
            <a:r>
              <a:rPr lang="en-GB" dirty="0" smtClean="0"/>
              <a:t>viscosity</a:t>
            </a:r>
          </a:p>
          <a:p>
            <a:pPr lvl="2"/>
            <a:r>
              <a:rPr lang="en-GB" dirty="0" smtClean="0"/>
              <a:t>compensates differences in flow velocity</a:t>
            </a:r>
          </a:p>
          <a:p>
            <a:pPr lvl="2"/>
            <a:r>
              <a:rPr lang="en-GB" dirty="0" smtClean="0"/>
              <a:t>comparable to friction</a:t>
            </a:r>
          </a:p>
          <a:p>
            <a:pPr lvl="2"/>
            <a:r>
              <a:rPr lang="en-GB" dirty="0" smtClean="0"/>
              <a:t>viscosity constant describes momentum transfer</a:t>
            </a:r>
            <a:br>
              <a:rPr lang="en-GB" dirty="0" smtClean="0"/>
            </a:br>
            <a:r>
              <a:rPr lang="en-GB" dirty="0" smtClean="0"/>
              <a:t>between adjacent regions of different flow speed</a:t>
            </a:r>
          </a:p>
          <a:p>
            <a:pPr lvl="2"/>
            <a:r>
              <a:rPr lang="en-GB" dirty="0" smtClean="0"/>
              <a:t>viscosity force: tangential force on a surface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surface tension</a:t>
            </a:r>
          </a:p>
          <a:p>
            <a:pPr lvl="2"/>
            <a:r>
              <a:rPr lang="en-GB" dirty="0" smtClean="0"/>
              <a:t>property of the surface</a:t>
            </a:r>
          </a:p>
          <a:p>
            <a:pPr lvl="2"/>
            <a:r>
              <a:rPr lang="en-GB" dirty="0" smtClean="0"/>
              <a:t>describes size of forces that try to minimize the surface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cause of surface tension (simple explanation)</a:t>
            </a:r>
          </a:p>
          <a:p>
            <a:pPr lvl="1"/>
            <a:r>
              <a:rPr lang="en-GB" dirty="0" smtClean="0"/>
              <a:t>surface molecules share cohesive forces with less neighbours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pSp>
        <p:nvGrpSpPr>
          <p:cNvPr id="70" name="Gruppieren 69"/>
          <p:cNvGrpSpPr/>
          <p:nvPr/>
        </p:nvGrpSpPr>
        <p:grpSpPr>
          <a:xfrm>
            <a:off x="1857356" y="2285992"/>
            <a:ext cx="5429288" cy="3564856"/>
            <a:chOff x="1357290" y="1714488"/>
            <a:chExt cx="6858048" cy="4502976"/>
          </a:xfrm>
        </p:grpSpPr>
        <p:sp>
          <p:nvSpPr>
            <p:cNvPr id="9" name="Ellipse 8"/>
            <p:cNvSpPr/>
            <p:nvPr/>
          </p:nvSpPr>
          <p:spPr>
            <a:xfrm>
              <a:off x="4500562" y="257174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/>
            <p:cNvSpPr/>
            <p:nvPr/>
          </p:nvSpPr>
          <p:spPr>
            <a:xfrm>
              <a:off x="1643042" y="257174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/>
            <p:cNvSpPr/>
            <p:nvPr/>
          </p:nvSpPr>
          <p:spPr>
            <a:xfrm>
              <a:off x="3071802" y="257174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Ellipse 11"/>
            <p:cNvSpPr/>
            <p:nvPr/>
          </p:nvSpPr>
          <p:spPr>
            <a:xfrm>
              <a:off x="5929322" y="257174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/>
            <p:cNvSpPr/>
            <p:nvPr/>
          </p:nvSpPr>
          <p:spPr>
            <a:xfrm>
              <a:off x="7358082" y="257174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Ellipse 13"/>
            <p:cNvSpPr/>
            <p:nvPr/>
          </p:nvSpPr>
          <p:spPr>
            <a:xfrm>
              <a:off x="4500562" y="400050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Ellipse 14"/>
            <p:cNvSpPr/>
            <p:nvPr/>
          </p:nvSpPr>
          <p:spPr>
            <a:xfrm>
              <a:off x="1643042" y="400050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Ellipse 15"/>
            <p:cNvSpPr/>
            <p:nvPr/>
          </p:nvSpPr>
          <p:spPr>
            <a:xfrm>
              <a:off x="3071802" y="400050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Ellipse 16"/>
            <p:cNvSpPr/>
            <p:nvPr/>
          </p:nvSpPr>
          <p:spPr>
            <a:xfrm>
              <a:off x="5929322" y="400050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Ellipse 17"/>
            <p:cNvSpPr/>
            <p:nvPr/>
          </p:nvSpPr>
          <p:spPr>
            <a:xfrm>
              <a:off x="7358082" y="400050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Ellipse 18"/>
            <p:cNvSpPr/>
            <p:nvPr/>
          </p:nvSpPr>
          <p:spPr>
            <a:xfrm>
              <a:off x="4500562" y="542926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643042" y="542926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Ellipse 20"/>
            <p:cNvSpPr/>
            <p:nvPr/>
          </p:nvSpPr>
          <p:spPr>
            <a:xfrm>
              <a:off x="3071802" y="542926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Ellipse 21"/>
            <p:cNvSpPr/>
            <p:nvPr/>
          </p:nvSpPr>
          <p:spPr>
            <a:xfrm>
              <a:off x="5929322" y="542926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Ellipse 22"/>
            <p:cNvSpPr/>
            <p:nvPr/>
          </p:nvSpPr>
          <p:spPr>
            <a:xfrm>
              <a:off x="7358082" y="5429264"/>
              <a:ext cx="571504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4" name="Gerade Verbindung mit Pfeil 23"/>
            <p:cNvCxnSpPr>
              <a:stCxn id="16" idx="6"/>
              <a:endCxn id="14" idx="2"/>
            </p:cNvCxnSpPr>
            <p:nvPr/>
          </p:nvCxnSpPr>
          <p:spPr>
            <a:xfrm>
              <a:off x="3643306" y="428625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/>
            <p:cNvCxnSpPr/>
            <p:nvPr/>
          </p:nvCxnSpPr>
          <p:spPr>
            <a:xfrm>
              <a:off x="2214546" y="428625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/>
            <p:cNvCxnSpPr/>
            <p:nvPr/>
          </p:nvCxnSpPr>
          <p:spPr>
            <a:xfrm>
              <a:off x="5072066" y="428625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/>
            <p:cNvCxnSpPr/>
            <p:nvPr/>
          </p:nvCxnSpPr>
          <p:spPr>
            <a:xfrm>
              <a:off x="6500826" y="428625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/>
            <p:nvPr/>
          </p:nvCxnSpPr>
          <p:spPr>
            <a:xfrm>
              <a:off x="3643306" y="571501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/>
            <p:nvPr/>
          </p:nvCxnSpPr>
          <p:spPr>
            <a:xfrm>
              <a:off x="2214546" y="571501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/>
            <p:cNvCxnSpPr/>
            <p:nvPr/>
          </p:nvCxnSpPr>
          <p:spPr>
            <a:xfrm>
              <a:off x="5072066" y="571501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/>
            <p:nvPr/>
          </p:nvCxnSpPr>
          <p:spPr>
            <a:xfrm>
              <a:off x="6500826" y="571501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/>
            <p:cNvCxnSpPr/>
            <p:nvPr/>
          </p:nvCxnSpPr>
          <p:spPr>
            <a:xfrm>
              <a:off x="3643306" y="2928934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/>
            <p:cNvCxnSpPr/>
            <p:nvPr/>
          </p:nvCxnSpPr>
          <p:spPr>
            <a:xfrm>
              <a:off x="2214546" y="2928934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/>
            <p:cNvCxnSpPr/>
            <p:nvPr/>
          </p:nvCxnSpPr>
          <p:spPr>
            <a:xfrm>
              <a:off x="5072066" y="2928934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/>
            <p:cNvCxnSpPr/>
            <p:nvPr/>
          </p:nvCxnSpPr>
          <p:spPr>
            <a:xfrm>
              <a:off x="6500826" y="2928934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/>
            <p:cNvCxnSpPr>
              <a:stCxn id="15" idx="0"/>
              <a:endCxn id="10" idx="4"/>
            </p:cNvCxnSpPr>
            <p:nvPr/>
          </p:nvCxnSpPr>
          <p:spPr>
            <a:xfrm rot="5400000" flipH="1" flipV="1">
              <a:off x="1500166" y="357187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/>
            <p:cNvCxnSpPr/>
            <p:nvPr/>
          </p:nvCxnSpPr>
          <p:spPr>
            <a:xfrm rot="5400000" flipH="1" flipV="1">
              <a:off x="2929720" y="357187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/>
            <p:cNvCxnSpPr/>
            <p:nvPr/>
          </p:nvCxnSpPr>
          <p:spPr>
            <a:xfrm rot="5400000" flipH="1" flipV="1">
              <a:off x="4358480" y="357187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/>
            <p:cNvCxnSpPr/>
            <p:nvPr/>
          </p:nvCxnSpPr>
          <p:spPr>
            <a:xfrm rot="5400000" flipH="1" flipV="1">
              <a:off x="5787240" y="357187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/>
            <p:cNvCxnSpPr/>
            <p:nvPr/>
          </p:nvCxnSpPr>
          <p:spPr>
            <a:xfrm rot="5400000" flipH="1" flipV="1">
              <a:off x="7216000" y="3571876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/>
            <p:cNvCxnSpPr/>
            <p:nvPr/>
          </p:nvCxnSpPr>
          <p:spPr>
            <a:xfrm rot="5400000" flipH="1" flipV="1">
              <a:off x="1500166" y="4999842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/>
            <p:cNvCxnSpPr/>
            <p:nvPr/>
          </p:nvCxnSpPr>
          <p:spPr>
            <a:xfrm rot="5400000" flipH="1" flipV="1">
              <a:off x="2929720" y="4999842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/>
            <p:cNvCxnSpPr/>
            <p:nvPr/>
          </p:nvCxnSpPr>
          <p:spPr>
            <a:xfrm rot="5400000" flipH="1" flipV="1">
              <a:off x="4358480" y="4999842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/>
            <p:cNvCxnSpPr/>
            <p:nvPr/>
          </p:nvCxnSpPr>
          <p:spPr>
            <a:xfrm rot="5400000" flipH="1" flipV="1">
              <a:off x="5787240" y="4999842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/>
            <p:cNvCxnSpPr/>
            <p:nvPr/>
          </p:nvCxnSpPr>
          <p:spPr>
            <a:xfrm rot="5400000" flipH="1" flipV="1">
              <a:off x="7216000" y="4999842"/>
              <a:ext cx="857256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/>
            <p:cNvCxnSpPr/>
            <p:nvPr/>
          </p:nvCxnSpPr>
          <p:spPr>
            <a:xfrm>
              <a:off x="2214546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/>
            <p:cNvCxnSpPr/>
            <p:nvPr/>
          </p:nvCxnSpPr>
          <p:spPr>
            <a:xfrm>
              <a:off x="2643174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/>
            <p:cNvCxnSpPr/>
            <p:nvPr/>
          </p:nvCxnSpPr>
          <p:spPr>
            <a:xfrm>
              <a:off x="3643306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/>
            <p:cNvCxnSpPr/>
            <p:nvPr/>
          </p:nvCxnSpPr>
          <p:spPr>
            <a:xfrm>
              <a:off x="4071934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/>
            <p:cNvCxnSpPr/>
            <p:nvPr/>
          </p:nvCxnSpPr>
          <p:spPr>
            <a:xfrm>
              <a:off x="5072066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/>
            <p:cNvCxnSpPr/>
            <p:nvPr/>
          </p:nvCxnSpPr>
          <p:spPr>
            <a:xfrm>
              <a:off x="5500694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/>
            <p:cNvCxnSpPr/>
            <p:nvPr/>
          </p:nvCxnSpPr>
          <p:spPr>
            <a:xfrm>
              <a:off x="6500826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/>
            <p:cNvCxnSpPr/>
            <p:nvPr/>
          </p:nvCxnSpPr>
          <p:spPr>
            <a:xfrm>
              <a:off x="6929454" y="2786058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/>
            <p:cNvCxnSpPr/>
            <p:nvPr/>
          </p:nvCxnSpPr>
          <p:spPr>
            <a:xfrm rot="5400000" flipH="1" flipV="1">
              <a:off x="4358480" y="2142322"/>
              <a:ext cx="857256" cy="158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/>
            <p:cNvCxnSpPr/>
            <p:nvPr/>
          </p:nvCxnSpPr>
          <p:spPr>
            <a:xfrm rot="10800000" flipV="1">
              <a:off x="4286248" y="2357430"/>
              <a:ext cx="428628" cy="3571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/>
            <p:cNvCxnSpPr/>
            <p:nvPr/>
          </p:nvCxnSpPr>
          <p:spPr>
            <a:xfrm rot="16200000" flipH="1">
              <a:off x="4929190" y="2357430"/>
              <a:ext cx="357190" cy="3571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/>
            <p:cNvCxnSpPr/>
            <p:nvPr/>
          </p:nvCxnSpPr>
          <p:spPr>
            <a:xfrm>
              <a:off x="1357290" y="4286256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/>
            <p:cNvCxnSpPr/>
            <p:nvPr/>
          </p:nvCxnSpPr>
          <p:spPr>
            <a:xfrm>
              <a:off x="1357290" y="2928934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/>
            <p:cNvCxnSpPr/>
            <p:nvPr/>
          </p:nvCxnSpPr>
          <p:spPr>
            <a:xfrm>
              <a:off x="1357290" y="2786058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/>
            <p:cNvCxnSpPr/>
            <p:nvPr/>
          </p:nvCxnSpPr>
          <p:spPr>
            <a:xfrm>
              <a:off x="1357290" y="5715016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/>
            <p:cNvCxnSpPr/>
            <p:nvPr/>
          </p:nvCxnSpPr>
          <p:spPr>
            <a:xfrm>
              <a:off x="7929586" y="4286256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/>
            <p:cNvCxnSpPr/>
            <p:nvPr/>
          </p:nvCxnSpPr>
          <p:spPr>
            <a:xfrm>
              <a:off x="7929586" y="2928934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/>
            <p:cNvCxnSpPr/>
            <p:nvPr/>
          </p:nvCxnSpPr>
          <p:spPr>
            <a:xfrm>
              <a:off x="7929586" y="2786058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/>
            <p:cNvCxnSpPr/>
            <p:nvPr/>
          </p:nvCxnSpPr>
          <p:spPr>
            <a:xfrm>
              <a:off x="7929586" y="5715016"/>
              <a:ext cx="28575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/>
            <p:cNvCxnSpPr>
              <a:stCxn id="23" idx="4"/>
            </p:cNvCxnSpPr>
            <p:nvPr/>
          </p:nvCxnSpPr>
          <p:spPr>
            <a:xfrm rot="5400000">
              <a:off x="7535883" y="6108719"/>
              <a:ext cx="21590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/>
            <p:cNvCxnSpPr/>
            <p:nvPr/>
          </p:nvCxnSpPr>
          <p:spPr>
            <a:xfrm rot="5400000">
              <a:off x="6107917" y="6108719"/>
              <a:ext cx="21590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/>
            <p:cNvCxnSpPr/>
            <p:nvPr/>
          </p:nvCxnSpPr>
          <p:spPr>
            <a:xfrm rot="5400000">
              <a:off x="4679157" y="6108719"/>
              <a:ext cx="21590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/>
            <p:cNvCxnSpPr/>
            <p:nvPr/>
          </p:nvCxnSpPr>
          <p:spPr>
            <a:xfrm rot="5400000">
              <a:off x="3250397" y="6108719"/>
              <a:ext cx="21590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/>
            <p:cNvCxnSpPr/>
            <p:nvPr/>
          </p:nvCxnSpPr>
          <p:spPr>
            <a:xfrm rot="5400000">
              <a:off x="1821637" y="6108719"/>
              <a:ext cx="215902" cy="158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914400" lvl="1" indent="-514350">
              <a:buSzPct val="90000"/>
              <a:buFont typeface="+mj-lt"/>
              <a:buAutoNum type="arabicParenR"/>
            </a:pPr>
            <a:r>
              <a:rPr lang="en-GB" dirty="0" smtClean="0"/>
              <a:t>Motivation</a:t>
            </a:r>
          </a:p>
          <a:p>
            <a:pPr marL="914400" lvl="1" indent="-514350">
              <a:buSzPct val="90000"/>
              <a:buFont typeface="+mj-lt"/>
              <a:buAutoNum type="arabicParenR"/>
            </a:pPr>
            <a:r>
              <a:rPr lang="en-GB" dirty="0" smtClean="0"/>
              <a:t>How to simulate fluids</a:t>
            </a:r>
          </a:p>
          <a:p>
            <a:pPr marL="914400" lvl="1" indent="-514350">
              <a:buSzPct val="90000"/>
              <a:buFont typeface="+mj-lt"/>
              <a:buAutoNum type="arabicParenR"/>
            </a:pPr>
            <a:r>
              <a:rPr lang="en-GB" dirty="0" smtClean="0"/>
              <a:t>Related work</a:t>
            </a:r>
          </a:p>
          <a:p>
            <a:pPr marL="914400" lvl="1" indent="-514350">
              <a:buSzPct val="90000"/>
              <a:buFont typeface="+mj-lt"/>
              <a:buAutoNum type="arabicParenR"/>
            </a:pPr>
            <a:r>
              <a:rPr lang="en-GB" dirty="0" smtClean="0"/>
              <a:t>Used techniques</a:t>
            </a:r>
            <a:endParaRPr lang="de-DE" dirty="0" smtClean="0"/>
          </a:p>
          <a:p>
            <a:pPr marL="514350" indent="-514350">
              <a:spcBef>
                <a:spcPts val="18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spcBef>
                <a:spcPts val="18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514350" indent="-514350">
              <a:spcBef>
                <a:spcPts val="1800"/>
              </a:spcBef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 following: from Newtonian- to fluid mechanics</a:t>
            </a:r>
          </a:p>
          <a:p>
            <a:r>
              <a:rPr lang="en-GB" dirty="0" smtClean="0"/>
              <a:t>“derivation” of the Navier Stokes equation</a:t>
            </a:r>
          </a:p>
          <a:p>
            <a:pPr lvl="1"/>
            <a:r>
              <a:rPr lang="en-GB" dirty="0" smtClean="0"/>
              <a:t>no mathematical derivation</a:t>
            </a:r>
          </a:p>
          <a:p>
            <a:pPr lvl="1"/>
            <a:r>
              <a:rPr lang="en-GB" dirty="0" smtClean="0"/>
              <a:t>only one particular equation variant discussed</a:t>
            </a:r>
            <a:endParaRPr lang="en-GB" dirty="0" smtClean="0"/>
          </a:p>
          <a:p>
            <a:pPr lvl="1"/>
            <a:r>
              <a:rPr lang="en-GB" dirty="0" smtClean="0"/>
              <a:t>goal: understand basic concepts, meaning and components of the equation</a:t>
            </a:r>
          </a:p>
          <a:p>
            <a:r>
              <a:rPr lang="en-GB" dirty="0" smtClean="0"/>
              <a:t>basic statement:</a:t>
            </a:r>
          </a:p>
          <a:p>
            <a:pPr lvl="1"/>
            <a:r>
              <a:rPr lang="en-GB" dirty="0" smtClean="0"/>
              <a:t>“The Navier Stokes equation is the formulation of Newton’s second law of motion for fluids.”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Newton’s second law of motion: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in Newtonian mechanics usually interpreted</a:t>
            </a:r>
            <a:br>
              <a:rPr lang="en-GB" dirty="0" smtClean="0"/>
            </a:br>
            <a:r>
              <a:rPr lang="en-GB" dirty="0" smtClean="0"/>
              <a:t>from the Lagrangian point of view:</a:t>
            </a:r>
          </a:p>
          <a:p>
            <a:pPr lvl="1"/>
            <a:r>
              <a:rPr lang="en-GB" dirty="0" smtClean="0"/>
              <a:t>observer follows a moving object</a:t>
            </a:r>
          </a:p>
          <a:p>
            <a:pPr lvl="1"/>
            <a:r>
              <a:rPr lang="en-GB" dirty="0" smtClean="0"/>
              <a:t>with fluids: watch always the same “amount of fluid”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alternative: Eulerian point of view</a:t>
            </a:r>
          </a:p>
          <a:p>
            <a:pPr lvl="1"/>
            <a:r>
              <a:rPr lang="en-GB" dirty="0" smtClean="0"/>
              <a:t>observe always the same point in space</a:t>
            </a:r>
          </a:p>
          <a:p>
            <a:pPr lvl="1"/>
            <a:r>
              <a:rPr lang="en-GB" dirty="0" smtClean="0"/>
              <a:t>with fluids: watched “amount of fluid” changes when fluid moves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7586" name="Object 2"/>
          <p:cNvGraphicFramePr>
            <a:graphicFrameLocks noChangeAspect="1"/>
          </p:cNvGraphicFramePr>
          <p:nvPr/>
        </p:nvGraphicFramePr>
        <p:xfrm>
          <a:off x="3500430" y="1785926"/>
          <a:ext cx="2451864" cy="714380"/>
        </p:xfrm>
        <a:graphic>
          <a:graphicData uri="http://schemas.openxmlformats.org/presentationml/2006/ole">
            <p:oleObj spid="_x0000_s67586" name="Dokument" r:id="rId4" imgW="1083588" imgH="31518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Eulerian vs. Lagrangian point of view: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1500174"/>
            <a:ext cx="5127668" cy="423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acceleration </a:t>
            </a:r>
            <a:r>
              <a:rPr lang="en-GB" dirty="0" smtClean="0"/>
              <a:t>in Lagrangian point of </a:t>
            </a:r>
            <a:r>
              <a:rPr lang="en-GB" dirty="0" smtClean="0"/>
              <a:t>view:</a:t>
            </a:r>
          </a:p>
          <a:p>
            <a:pPr lvl="1"/>
            <a:r>
              <a:rPr lang="en-GB" dirty="0" smtClean="0"/>
              <a:t>(simple) time derivative of velocity</a:t>
            </a:r>
          </a:p>
          <a:p>
            <a:r>
              <a:rPr lang="en-GB" dirty="0" smtClean="0"/>
              <a:t>acceleration in </a:t>
            </a:r>
            <a:r>
              <a:rPr lang="en-GB" dirty="0" smtClean="0"/>
              <a:t>Eulerian point </a:t>
            </a:r>
            <a:r>
              <a:rPr lang="en-GB" dirty="0" smtClean="0"/>
              <a:t>of view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convective derivative of velocity</a:t>
            </a:r>
          </a:p>
          <a:p>
            <a:pPr lvl="1"/>
            <a:r>
              <a:rPr lang="en-GB" dirty="0" smtClean="0"/>
              <a:t>convective derivative: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Newton’s second law becomes: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69634" name="Object 2"/>
          <p:cNvGraphicFramePr>
            <a:graphicFrameLocks noChangeAspect="1"/>
          </p:cNvGraphicFramePr>
          <p:nvPr/>
        </p:nvGraphicFramePr>
        <p:xfrm>
          <a:off x="1142976" y="3500438"/>
          <a:ext cx="6715172" cy="975736"/>
        </p:xfrm>
        <a:graphic>
          <a:graphicData uri="http://schemas.openxmlformats.org/presentationml/2006/ole">
            <p:oleObj spid="_x0000_s69634" name="Dokument" r:id="rId4" imgW="3429797" imgH="498675" progId="Word.Document.12">
              <p:embed/>
            </p:oleObj>
          </a:graphicData>
        </a:graphic>
      </p:graphicFrame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2285984" y="4929198"/>
          <a:ext cx="4431553" cy="928694"/>
        </p:xfrm>
        <a:graphic>
          <a:graphicData uri="http://schemas.openxmlformats.org/presentationml/2006/ole">
            <p:oleObj spid="_x0000_s69635" name="Dokument" r:id="rId5" imgW="2257053" imgH="47348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certain volume element is watched</a:t>
            </a:r>
          </a:p>
          <a:p>
            <a:r>
              <a:rPr lang="en-GB" dirty="0" smtClean="0"/>
              <a:t>mass in a volume is given by density -&gt;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split forces in fluid forces and external forces: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571736" y="2285992"/>
          <a:ext cx="3317509" cy="1022355"/>
        </p:xfrm>
        <a:graphic>
          <a:graphicData uri="http://schemas.openxmlformats.org/presentationml/2006/ole">
            <p:oleObj spid="_x0000_s70660" name="Dokument" r:id="rId4" imgW="1535143" imgH="473489" progId="Word.Document.12">
              <p:embed/>
            </p:oleObj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2143108" y="3714752"/>
          <a:ext cx="4961345" cy="928694"/>
        </p:xfrm>
        <a:graphic>
          <a:graphicData uri="http://schemas.openxmlformats.org/presentationml/2006/ole">
            <p:oleObj spid="_x0000_s70661" name="Dokument" r:id="rId5" imgW="2527770" imgH="47348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external forces mainly gravity</a:t>
            </a:r>
            <a:endParaRPr lang="en-GB" dirty="0" smtClean="0"/>
          </a:p>
          <a:p>
            <a:r>
              <a:rPr lang="en-GB" dirty="0" smtClean="0"/>
              <a:t>typically specified as acceleration (F=mg)</a:t>
            </a:r>
          </a:p>
          <a:p>
            <a:r>
              <a:rPr lang="en-GB" dirty="0" smtClean="0"/>
              <a:t>mass still depends on density -&gt;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74755" name="Object 3"/>
          <p:cNvGraphicFramePr>
            <a:graphicFrameLocks noChangeAspect="1"/>
          </p:cNvGraphicFramePr>
          <p:nvPr/>
        </p:nvGraphicFramePr>
        <p:xfrm>
          <a:off x="2500298" y="2857496"/>
          <a:ext cx="3926692" cy="857256"/>
        </p:xfrm>
        <a:graphic>
          <a:graphicData uri="http://schemas.openxmlformats.org/presentationml/2006/ole">
            <p:oleObj spid="_x0000_s74755" name="Dokument" r:id="rId4" imgW="2166814" imgH="47348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 the next step assume:</a:t>
            </a:r>
          </a:p>
          <a:p>
            <a:pPr lvl="1"/>
            <a:r>
              <a:rPr lang="en-GB" dirty="0" smtClean="0"/>
              <a:t>fluid is Newtonian</a:t>
            </a:r>
          </a:p>
          <a:p>
            <a:pPr lvl="2"/>
            <a:r>
              <a:rPr lang="en-GB" dirty="0" smtClean="0"/>
              <a:t>viscous stress proportional to velocity gradient</a:t>
            </a:r>
          </a:p>
          <a:p>
            <a:pPr lvl="2"/>
            <a:r>
              <a:rPr lang="en-GB" dirty="0" smtClean="0"/>
              <a:t>in common words: viscosity is a constant that doesn’t</a:t>
            </a:r>
            <a:br>
              <a:rPr lang="en-GB" dirty="0" smtClean="0"/>
            </a:br>
            <a:r>
              <a:rPr lang="en-GB" dirty="0" smtClean="0"/>
              <a:t>change with different shear rates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fluid satisfies the incompressible flow condition</a:t>
            </a:r>
          </a:p>
          <a:p>
            <a:pPr lvl="2"/>
            <a:r>
              <a:rPr lang="en-GB" dirty="0" smtClean="0"/>
              <a:t>no sources or sinks in the velocity field</a:t>
            </a:r>
          </a:p>
          <a:p>
            <a:pPr lvl="2"/>
            <a:r>
              <a:rPr lang="en-GB" dirty="0" smtClean="0"/>
              <a:t>counter example: air that heats up</a:t>
            </a:r>
          </a:p>
          <a:p>
            <a:pPr lvl="2"/>
            <a:r>
              <a:rPr lang="en-GB" dirty="0" smtClean="0"/>
              <a:t>also flows of compressible fluid can satisfy the condition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72705" name="Object 1"/>
          <p:cNvGraphicFramePr>
            <a:graphicFrameLocks noChangeAspect="1"/>
          </p:cNvGraphicFramePr>
          <p:nvPr/>
        </p:nvGraphicFramePr>
        <p:xfrm>
          <a:off x="5572132" y="3857628"/>
          <a:ext cx="1654200" cy="642942"/>
        </p:xfrm>
        <a:graphic>
          <a:graphicData uri="http://schemas.openxmlformats.org/presentationml/2006/ole">
            <p:oleObj spid="_x0000_s72705" name="Dokument" r:id="rId4" imgW="812871" imgH="31518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if all that’s the case, </a:t>
            </a:r>
            <a:br>
              <a:rPr lang="en-GB" dirty="0" smtClean="0"/>
            </a:br>
            <a:r>
              <a:rPr lang="en-GB" dirty="0" smtClean="0"/>
              <a:t>fluid forces can simply be split up: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pressure force</a:t>
            </a:r>
          </a:p>
          <a:p>
            <a:pPr lvl="1"/>
            <a:r>
              <a:rPr lang="en-GB" dirty="0" smtClean="0"/>
              <a:t>depends only on pressure </a:t>
            </a:r>
            <a:r>
              <a:rPr lang="en-GB" u="sng" dirty="0" smtClean="0"/>
              <a:t>differences</a:t>
            </a:r>
          </a:p>
          <a:p>
            <a:pPr lvl="1"/>
            <a:r>
              <a:rPr lang="en-GB" dirty="0" smtClean="0"/>
              <a:t>points from high- to low pressure areas</a:t>
            </a:r>
          </a:p>
          <a:p>
            <a:pPr lvl="1"/>
            <a:r>
              <a:rPr lang="en-GB" dirty="0" smtClean="0"/>
              <a:t>-&gt; the negative pressure gradient is what we want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1571604" y="2143116"/>
          <a:ext cx="5671890" cy="928694"/>
        </p:xfrm>
        <a:graphic>
          <a:graphicData uri="http://schemas.openxmlformats.org/presentationml/2006/ole">
            <p:oleObj spid="_x0000_s87042" name="Dokument" r:id="rId4" imgW="2888725" imgH="473489" progId="Word.Document.12">
              <p:embed/>
            </p:oleObj>
          </a:graphicData>
        </a:graphic>
      </p:graphicFrame>
      <p:graphicFrame>
        <p:nvGraphicFramePr>
          <p:cNvPr id="87043" name="Object 3"/>
          <p:cNvGraphicFramePr>
            <a:graphicFrameLocks noChangeAspect="1"/>
          </p:cNvGraphicFramePr>
          <p:nvPr/>
        </p:nvGraphicFramePr>
        <p:xfrm>
          <a:off x="1785918" y="4857760"/>
          <a:ext cx="5286412" cy="923418"/>
        </p:xfrm>
        <a:graphic>
          <a:graphicData uri="http://schemas.openxmlformats.org/presentationml/2006/ole">
            <p:oleObj spid="_x0000_s87043" name="Dokument" r:id="rId5" imgW="2707886" imgH="47348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viscosity force</a:t>
            </a:r>
          </a:p>
          <a:p>
            <a:pPr lvl="1"/>
            <a:r>
              <a:rPr lang="en-GB" dirty="0" smtClean="0"/>
              <a:t>because of the incompressible flow</a:t>
            </a:r>
            <a:br>
              <a:rPr lang="en-GB" dirty="0" smtClean="0"/>
            </a:br>
            <a:r>
              <a:rPr lang="en-GB" dirty="0" smtClean="0"/>
              <a:t>condition it becomes the simple term: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just believe it or see “Viscous fluid flow” (1999 by </a:t>
            </a:r>
            <a:r>
              <a:rPr lang="en-GB" dirty="0" err="1" smtClean="0"/>
              <a:t>Papanastasiou</a:t>
            </a:r>
            <a:r>
              <a:rPr lang="en-GB" dirty="0" smtClean="0"/>
              <a:t> et al.) for mathematical derivation</a:t>
            </a:r>
          </a:p>
          <a:p>
            <a:pPr lvl="1"/>
            <a:r>
              <a:rPr lang="en-GB" dirty="0" smtClean="0"/>
              <a:t>Laplacian operator measures how far a quantity is from the average around it</a:t>
            </a:r>
          </a:p>
          <a:p>
            <a:pPr lvl="1"/>
            <a:r>
              <a:rPr lang="en-GB" dirty="0" smtClean="0"/>
              <a:t>-&gt; the force smoothes the velocity differences over time</a:t>
            </a:r>
          </a:p>
          <a:p>
            <a:pPr lvl="1"/>
            <a:r>
              <a:rPr lang="en-GB" dirty="0" smtClean="0"/>
              <a:t>this is what viscosity should do</a:t>
            </a:r>
          </a:p>
          <a:p>
            <a:pPr lvl="1"/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88066" name="Object 2"/>
          <p:cNvGraphicFramePr>
            <a:graphicFrameLocks noChangeAspect="1"/>
          </p:cNvGraphicFramePr>
          <p:nvPr/>
        </p:nvGraphicFramePr>
        <p:xfrm>
          <a:off x="2928926" y="2643182"/>
          <a:ext cx="3214710" cy="738322"/>
        </p:xfrm>
        <a:graphic>
          <a:graphicData uri="http://schemas.openxmlformats.org/presentationml/2006/ole">
            <p:oleObj spid="_x0000_s88066" name="Dokument" r:id="rId4" imgW="1444543" imgH="33209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inserting viscosity force we arrive at Newton’s second law for fluids, the</a:t>
            </a:r>
            <a:r>
              <a:rPr lang="en-GB" dirty="0" smtClean="0"/>
              <a:t> </a:t>
            </a:r>
            <a:r>
              <a:rPr lang="en-GB" dirty="0" smtClean="0"/>
              <a:t>Navier Stokes equation: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 algn="ctr">
              <a:buNone/>
            </a:pPr>
            <a:r>
              <a:rPr lang="en-GB" dirty="0" smtClean="0"/>
              <a:t>(more exactly: Navier Stokes momentum equation</a:t>
            </a:r>
            <a:br>
              <a:rPr lang="en-GB" dirty="0" smtClean="0"/>
            </a:br>
            <a:r>
              <a:rPr lang="en-GB" dirty="0" smtClean="0"/>
              <a:t>for incompressible, Newtonian fluids)</a:t>
            </a:r>
          </a:p>
          <a:p>
            <a:pPr lvl="1" algn="ctr">
              <a:buNone/>
            </a:pPr>
            <a:endParaRPr lang="en-GB" dirty="0" smtClean="0"/>
          </a:p>
          <a:p>
            <a:pPr lvl="1"/>
            <a:r>
              <a:rPr lang="en-GB" dirty="0" smtClean="0"/>
              <a:t>which hopefully now is somehow understandable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Basics of fluid mechanics</a:t>
            </a:r>
            <a:endParaRPr lang="en-GB" dirty="0"/>
          </a:p>
        </p:txBody>
      </p:sp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522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89090" name="Object 2"/>
          <p:cNvGraphicFramePr>
            <a:graphicFrameLocks noChangeAspect="1"/>
          </p:cNvGraphicFramePr>
          <p:nvPr/>
        </p:nvGraphicFramePr>
        <p:xfrm>
          <a:off x="928662" y="2285992"/>
          <a:ext cx="7115512" cy="1285884"/>
        </p:xfrm>
        <a:graphic>
          <a:graphicData uri="http://schemas.openxmlformats.org/presentationml/2006/ole">
            <p:oleObj spid="_x0000_s89090" name="Dokument" r:id="rId4" imgW="2618009" imgH="47348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Fluids are ubiquitous parts of our environment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pic>
        <p:nvPicPr>
          <p:cNvPr id="15" name="Grafik 14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96" y="1928802"/>
            <a:ext cx="2194040" cy="3000396"/>
          </a:xfrm>
          <a:prstGeom prst="rect">
            <a:avLst/>
          </a:prstGeom>
        </p:spPr>
      </p:pic>
      <p:pic>
        <p:nvPicPr>
          <p:cNvPr id="16" name="Grafik 15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488" y="1928802"/>
            <a:ext cx="3333774" cy="3000396"/>
          </a:xfrm>
          <a:prstGeom prst="rect">
            <a:avLst/>
          </a:prstGeom>
        </p:spPr>
      </p:pic>
      <p:pic>
        <p:nvPicPr>
          <p:cNvPr id="17" name="Grafik 16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826" y="1928802"/>
            <a:ext cx="2214578" cy="3011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kernels</a:t>
            </a: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/>
              <a:t>Basic simulation </a:t>
            </a:r>
            <a:r>
              <a:rPr lang="en-GB" dirty="0" smtClean="0"/>
              <a:t>algorithm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SPH was developed for astrophysical</a:t>
            </a:r>
            <a:br>
              <a:rPr lang="en-GB" dirty="0" smtClean="0"/>
            </a:br>
            <a:r>
              <a:rPr lang="en-GB" dirty="0" smtClean="0"/>
              <a:t>gas dynamics problems</a:t>
            </a:r>
          </a:p>
          <a:p>
            <a:r>
              <a:rPr lang="en-GB" dirty="0" smtClean="0"/>
              <a:t>as in many other numerical solutions, values are interpolated from a discrete set of points</a:t>
            </a:r>
          </a:p>
          <a:p>
            <a:r>
              <a:rPr lang="en-GB" dirty="0" smtClean="0"/>
              <a:t>SPH derives from the integral interpolation: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W: smoothing function (kernel)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graphicFrame>
        <p:nvGraphicFramePr>
          <p:cNvPr id="90114" name="Object 2"/>
          <p:cNvGraphicFramePr>
            <a:graphicFrameLocks noChangeAspect="1"/>
          </p:cNvGraphicFramePr>
          <p:nvPr/>
        </p:nvGraphicFramePr>
        <p:xfrm>
          <a:off x="2071670" y="3500438"/>
          <a:ext cx="4960386" cy="1000132"/>
        </p:xfrm>
        <a:graphic>
          <a:graphicData uri="http://schemas.openxmlformats.org/presentationml/2006/ole">
            <p:oleObj spid="_x0000_s90114" name="Dokument" r:id="rId4" imgW="2346931" imgH="47241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dirty="0" smtClean="0"/>
              <a:t>a word on the smoothing kernel:</a:t>
            </a:r>
          </a:p>
          <a:p>
            <a:pPr lvl="1">
              <a:spcBef>
                <a:spcPts val="1200"/>
              </a:spcBef>
            </a:pPr>
            <a:r>
              <a:rPr lang="en-GB" dirty="0" smtClean="0"/>
              <a:t>“spreads a quantity in its surroundings”</a:t>
            </a:r>
            <a:endParaRPr lang="en-GB" dirty="0" smtClean="0"/>
          </a:p>
          <a:p>
            <a:pPr lvl="1">
              <a:spcBef>
                <a:spcPts val="1200"/>
              </a:spcBef>
            </a:pPr>
            <a:r>
              <a:rPr lang="en-GB" dirty="0" smtClean="0"/>
              <a:t>is even (radial symmetric)</a:t>
            </a:r>
          </a:p>
          <a:p>
            <a:pPr lvl="1">
              <a:spcBef>
                <a:spcPts val="1200"/>
              </a:spcBef>
            </a:pPr>
            <a:r>
              <a:rPr lang="en-GB" dirty="0" smtClean="0"/>
              <a:t>is normalised:</a:t>
            </a:r>
          </a:p>
          <a:p>
            <a:pPr lvl="1">
              <a:spcBef>
                <a:spcPts val="1200"/>
              </a:spcBef>
            </a:pPr>
            <a:r>
              <a:rPr lang="en-GB" dirty="0" smtClean="0"/>
              <a:t>tends to become the delta</a:t>
            </a:r>
            <a:br>
              <a:rPr lang="en-GB" dirty="0" smtClean="0"/>
            </a:br>
            <a:r>
              <a:rPr lang="en-GB" dirty="0" smtClean="0"/>
              <a:t>function for h tending to zero</a:t>
            </a:r>
            <a:br>
              <a:rPr lang="en-GB" dirty="0" smtClean="0"/>
            </a:br>
            <a:r>
              <a:rPr lang="en-GB" dirty="0" smtClean="0"/>
              <a:t>(for h=0 the integral would</a:t>
            </a:r>
            <a:br>
              <a:rPr lang="en-GB" dirty="0" smtClean="0"/>
            </a:br>
            <a:r>
              <a:rPr lang="en-GB" dirty="0" smtClean="0"/>
              <a:t>reproduce A exactly)</a:t>
            </a:r>
            <a:endParaRPr lang="en-GB" dirty="0" smtClean="0"/>
          </a:p>
          <a:p>
            <a:pPr lvl="1">
              <a:spcBef>
                <a:spcPts val="1200"/>
              </a:spcBef>
            </a:pPr>
            <a:r>
              <a:rPr lang="en-GB" dirty="0" smtClean="0"/>
              <a:t>for us: h = radius of support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pic>
        <p:nvPicPr>
          <p:cNvPr id="7" name="Grafik 11" descr="1.wmf"/>
          <p:cNvPicPr/>
          <p:nvPr/>
        </p:nvPicPr>
        <p:blipFill>
          <a:blip r:embed="rId4"/>
          <a:stretch>
            <a:fillRect/>
          </a:stretch>
        </p:blipFill>
        <p:spPr>
          <a:xfrm>
            <a:off x="5500694" y="2214554"/>
            <a:ext cx="3071834" cy="3071834"/>
          </a:xfrm>
          <a:prstGeom prst="rect">
            <a:avLst/>
          </a:prstGeom>
        </p:spPr>
      </p:pic>
      <p:graphicFrame>
        <p:nvGraphicFramePr>
          <p:cNvPr id="91138" name="Object 2"/>
          <p:cNvGraphicFramePr>
            <a:graphicFrameLocks noChangeAspect="1"/>
          </p:cNvGraphicFramePr>
          <p:nvPr/>
        </p:nvGraphicFramePr>
        <p:xfrm>
          <a:off x="3099756" y="2659959"/>
          <a:ext cx="1500437" cy="785818"/>
        </p:xfrm>
        <a:graphic>
          <a:graphicData uri="http://schemas.openxmlformats.org/presentationml/2006/ole">
            <p:oleObj spid="_x0000_s91138" name="Dokument" r:id="rId5" imgW="902749" imgH="47241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SPH is a Lagrangian method</a:t>
            </a:r>
            <a:endParaRPr lang="en-GB" dirty="0"/>
          </a:p>
          <a:p>
            <a:pPr lvl="1"/>
            <a:r>
              <a:rPr lang="en-GB" dirty="0" smtClean="0"/>
              <a:t>moveable mass elements (particles)</a:t>
            </a:r>
            <a:br>
              <a:rPr lang="en-GB" dirty="0" smtClean="0"/>
            </a:br>
            <a:r>
              <a:rPr lang="en-GB" dirty="0" smtClean="0"/>
              <a:t>that carry properties</a:t>
            </a:r>
          </a:p>
          <a:p>
            <a:pPr lvl="1"/>
            <a:r>
              <a:rPr lang="en-GB" dirty="0" smtClean="0"/>
              <a:t>particle positions are the discrete set</a:t>
            </a:r>
            <a:br>
              <a:rPr lang="en-GB" dirty="0" smtClean="0"/>
            </a:br>
            <a:r>
              <a:rPr lang="en-GB" dirty="0" smtClean="0"/>
              <a:t>of interpolation points</a:t>
            </a:r>
          </a:p>
          <a:p>
            <a:pPr lvl="1"/>
            <a:r>
              <a:rPr lang="en-GB" dirty="0" smtClean="0"/>
              <a:t>interpolation integral becomes interpolation sum: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mass density coefficient appears</a:t>
            </a:r>
            <a:br>
              <a:rPr lang="en-GB" dirty="0" smtClean="0"/>
            </a:br>
            <a:r>
              <a:rPr lang="en-GB" dirty="0" smtClean="0"/>
              <a:t>because</a:t>
            </a:r>
            <a:r>
              <a:rPr lang="en-GB" dirty="0" smtClean="0"/>
              <a:t> </a:t>
            </a:r>
            <a:r>
              <a:rPr lang="en-GB" dirty="0" smtClean="0"/>
              <a:t>each particle represents a volume: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graphicFrame>
        <p:nvGraphicFramePr>
          <p:cNvPr id="92162" name="Object 2"/>
          <p:cNvGraphicFramePr>
            <a:graphicFrameLocks noChangeAspect="1"/>
          </p:cNvGraphicFramePr>
          <p:nvPr/>
        </p:nvGraphicFramePr>
        <p:xfrm>
          <a:off x="2357422" y="3643314"/>
          <a:ext cx="4014025" cy="1214446"/>
        </p:xfrm>
        <a:graphic>
          <a:graphicData uri="http://schemas.openxmlformats.org/presentationml/2006/ole">
            <p:oleObj spid="_x0000_s92162" name="Dokument" r:id="rId4" imgW="1805498" imgH="546527" progId="Word.Document.12">
              <p:embed/>
            </p:oleObj>
          </a:graphicData>
        </a:graphic>
      </p:graphicFrame>
      <p:graphicFrame>
        <p:nvGraphicFramePr>
          <p:cNvPr id="92163" name="Object 3"/>
          <p:cNvGraphicFramePr>
            <a:graphicFrameLocks noChangeAspect="1"/>
          </p:cNvGraphicFramePr>
          <p:nvPr/>
        </p:nvGraphicFramePr>
        <p:xfrm>
          <a:off x="6500826" y="4912413"/>
          <a:ext cx="1367497" cy="928694"/>
        </p:xfrm>
        <a:graphic>
          <a:graphicData uri="http://schemas.openxmlformats.org/presentationml/2006/ole">
            <p:oleObj spid="_x0000_s92163" name="Dokument" r:id="rId5" imgW="722632" imgH="49039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interesting example:</a:t>
            </a:r>
          </a:p>
          <a:p>
            <a:pPr lvl="1"/>
            <a:r>
              <a:rPr lang="en-GB" dirty="0" smtClean="0"/>
              <a:t>SPH interpolation applied to density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-&gt; for SPH the density is simply the</a:t>
            </a:r>
            <a:br>
              <a:rPr lang="en-GB" dirty="0" smtClean="0"/>
            </a:br>
            <a:r>
              <a:rPr lang="en-GB" dirty="0" smtClean="0"/>
              <a:t>smoothed mass of the particles</a:t>
            </a:r>
          </a:p>
          <a:p>
            <a:r>
              <a:rPr lang="en-GB" dirty="0" smtClean="0"/>
              <a:t>in practical use not all particles must be evaluated</a:t>
            </a:r>
          </a:p>
          <a:p>
            <a:pPr lvl="1"/>
            <a:r>
              <a:rPr lang="en-GB" dirty="0" smtClean="0"/>
              <a:t>consider only particles that are within the</a:t>
            </a:r>
            <a:br>
              <a:rPr lang="en-GB" dirty="0" smtClean="0"/>
            </a:br>
            <a:r>
              <a:rPr lang="en-GB" dirty="0" smtClean="0"/>
              <a:t>radius of support (=h for us)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graphicFrame>
        <p:nvGraphicFramePr>
          <p:cNvPr id="93186" name="Object 2"/>
          <p:cNvGraphicFramePr>
            <a:graphicFrameLocks noChangeAspect="1"/>
          </p:cNvGraphicFramePr>
          <p:nvPr/>
        </p:nvGraphicFramePr>
        <p:xfrm>
          <a:off x="2857488" y="2285992"/>
          <a:ext cx="3803629" cy="1271594"/>
        </p:xfrm>
        <a:graphic>
          <a:graphicData uri="http://schemas.openxmlformats.org/presentationml/2006/ole">
            <p:oleObj spid="_x0000_s93186" name="Dokument" r:id="rId4" imgW="1624660" imgH="54292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 of SPH: simple derivatives</a:t>
            </a:r>
          </a:p>
          <a:p>
            <a:pPr lvl="1"/>
            <a:r>
              <a:rPr lang="en-GB" dirty="0" smtClean="0"/>
              <a:t>derivatives are very common in fluid equations</a:t>
            </a:r>
          </a:p>
          <a:p>
            <a:pPr lvl="1"/>
            <a:r>
              <a:rPr lang="en-GB" dirty="0" smtClean="0"/>
              <a:t>with SPH only the smoothing function has to be differentiated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the gradient therefore becomes: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2714612" y="2782957"/>
          <a:ext cx="4044924" cy="1231906"/>
        </p:xfrm>
        <a:graphic>
          <a:graphicData uri="http://schemas.openxmlformats.org/presentationml/2006/ole">
            <p:oleObj spid="_x0000_s94211" name="Dokument" r:id="rId4" imgW="1985976" imgH="604454" progId="Word.Document.12">
              <p:embed/>
            </p:oleObj>
          </a:graphicData>
        </a:graphic>
      </p:graphicFrame>
      <p:graphicFrame>
        <p:nvGraphicFramePr>
          <p:cNvPr id="94212" name="Object 4"/>
          <p:cNvGraphicFramePr>
            <a:graphicFrameLocks noChangeAspect="1"/>
          </p:cNvGraphicFramePr>
          <p:nvPr/>
        </p:nvGraphicFramePr>
        <p:xfrm>
          <a:off x="2643174" y="4143380"/>
          <a:ext cx="4110503" cy="1130306"/>
        </p:xfrm>
        <a:graphic>
          <a:graphicData uri="http://schemas.openxmlformats.org/presentationml/2006/ole">
            <p:oleObj spid="_x0000_s94212" name="Dokument" r:id="rId5" imgW="1985976" imgH="546527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according to Müller this can be applied</a:t>
            </a:r>
            <a:br>
              <a:rPr lang="en-GB" dirty="0" smtClean="0"/>
            </a:br>
            <a:r>
              <a:rPr lang="en-GB" dirty="0" smtClean="0"/>
              <a:t>for the Laplacian too: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this formulations are not “physically bullet-proof”</a:t>
            </a:r>
          </a:p>
          <a:p>
            <a:pPr lvl="1"/>
            <a:r>
              <a:rPr lang="en-GB" dirty="0" smtClean="0"/>
              <a:t>resulting equations can violate physical laws</a:t>
            </a:r>
          </a:p>
          <a:p>
            <a:pPr lvl="1"/>
            <a:r>
              <a:rPr lang="en-GB" dirty="0" smtClean="0"/>
              <a:t>-&gt; correct them were necessary</a:t>
            </a:r>
          </a:p>
          <a:p>
            <a:pPr lvl="1"/>
            <a:r>
              <a:rPr lang="en-GB" dirty="0" smtClean="0"/>
              <a:t>also different definitions for SPH gradient</a:t>
            </a:r>
            <a:br>
              <a:rPr lang="en-GB" dirty="0" smtClean="0"/>
            </a:br>
            <a:r>
              <a:rPr lang="en-GB" dirty="0" smtClean="0"/>
              <a:t>and Laplacian</a:t>
            </a:r>
            <a:r>
              <a:rPr lang="en-GB" dirty="0"/>
              <a:t> </a:t>
            </a:r>
            <a:r>
              <a:rPr lang="en-GB" dirty="0" smtClean="0"/>
              <a:t>exist in the literature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371401"/>
            <a:ext cx="7500990" cy="642942"/>
          </a:xfrm>
        </p:spPr>
        <p:txBody>
          <a:bodyPr>
            <a:normAutofit/>
          </a:bodyPr>
          <a:lstStyle/>
          <a:p>
            <a:r>
              <a:rPr lang="en-GB" sz="2700" dirty="0" smtClean="0"/>
              <a:t>Basics of smoothed particle hydrodynamics</a:t>
            </a:r>
            <a:endParaRPr lang="en-GB" sz="2700" dirty="0"/>
          </a:p>
        </p:txBody>
      </p:sp>
      <p:graphicFrame>
        <p:nvGraphicFramePr>
          <p:cNvPr id="95234" name="Object 2"/>
          <p:cNvGraphicFramePr>
            <a:graphicFrameLocks noChangeAspect="1"/>
          </p:cNvGraphicFramePr>
          <p:nvPr/>
        </p:nvGraphicFramePr>
        <p:xfrm>
          <a:off x="2143108" y="2143116"/>
          <a:ext cx="4896964" cy="987430"/>
        </p:xfrm>
        <a:graphic>
          <a:graphicData uri="http://schemas.openxmlformats.org/presentationml/2006/ole">
            <p:oleObj spid="_x0000_s95234" name="Dokument" r:id="rId4" imgW="2707886" imgH="546527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kernels</a:t>
            </a: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/>
              <a:t>Basic simulation </a:t>
            </a:r>
            <a:r>
              <a:rPr lang="en-GB" dirty="0" smtClean="0"/>
              <a:t>algorithm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GB" dirty="0" smtClean="0"/>
              <a:t>combine Navier Stokes equation</a:t>
            </a:r>
            <a:br>
              <a:rPr lang="en-GB" dirty="0" smtClean="0"/>
            </a:br>
            <a:r>
              <a:rPr lang="en-GB" dirty="0" smtClean="0"/>
              <a:t>with basic SPH rules</a:t>
            </a:r>
          </a:p>
          <a:p>
            <a:pPr lvl="1"/>
            <a:r>
              <a:rPr lang="en-GB" dirty="0" smtClean="0"/>
              <a:t>discrete number of particles</a:t>
            </a:r>
          </a:p>
          <a:p>
            <a:pPr lvl="1"/>
            <a:r>
              <a:rPr lang="en-GB" dirty="0" smtClean="0"/>
              <a:t>particles carry only:</a:t>
            </a:r>
          </a:p>
          <a:p>
            <a:pPr lvl="2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mass</a:t>
            </a:r>
            <a:r>
              <a:rPr lang="en-GB" dirty="0" smtClean="0"/>
              <a:t> (constant and equal for all particles)</a:t>
            </a:r>
          </a:p>
          <a:p>
            <a:pPr lvl="2"/>
            <a:r>
              <a:rPr lang="en-GB" dirty="0" smtClean="0"/>
              <a:t>position</a:t>
            </a:r>
          </a:p>
          <a:p>
            <a:pPr lvl="2"/>
            <a:r>
              <a:rPr lang="en-GB" dirty="0" smtClean="0"/>
              <a:t>Velocity</a:t>
            </a:r>
          </a:p>
          <a:p>
            <a:pPr lvl="1"/>
            <a:r>
              <a:rPr lang="en-GB" dirty="0" smtClean="0"/>
              <a:t>all other quantities derived using SPH</a:t>
            </a:r>
            <a:br>
              <a:rPr lang="en-GB" dirty="0" smtClean="0"/>
            </a:br>
            <a:r>
              <a:rPr lang="en-GB" dirty="0" smtClean="0"/>
              <a:t>and basic physics equations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Eulerian models need equations for:</a:t>
            </a:r>
          </a:p>
          <a:p>
            <a:pPr lvl="1"/>
            <a:r>
              <a:rPr lang="en-GB" dirty="0" smtClean="0"/>
              <a:t>conservation of momentum (Navier Stokes)</a:t>
            </a:r>
          </a:p>
          <a:p>
            <a:pPr lvl="1"/>
            <a:r>
              <a:rPr lang="en-GB" dirty="0" smtClean="0"/>
              <a:t>conservation of mass</a:t>
            </a:r>
            <a:br>
              <a:rPr lang="en-GB" dirty="0" smtClean="0"/>
            </a:br>
            <a:r>
              <a:rPr lang="en-GB" dirty="0" smtClean="0"/>
              <a:t>(continuity equation)</a:t>
            </a:r>
          </a:p>
          <a:p>
            <a:pPr lvl="1"/>
            <a:r>
              <a:rPr lang="en-GB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conservation of energy </a:t>
            </a:r>
            <a:r>
              <a:rPr lang="en-GB" dirty="0" smtClean="0"/>
              <a:t>(only sometimes)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SPH needs only momentum equation</a:t>
            </a:r>
          </a:p>
          <a:p>
            <a:pPr lvl="1"/>
            <a:r>
              <a:rPr lang="en-GB" dirty="0" smtClean="0"/>
              <a:t>particle count and -masses constant -&gt; mass constant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96258" name="Object 2"/>
          <p:cNvGraphicFramePr>
            <a:graphicFrameLocks noChangeAspect="1"/>
          </p:cNvGraphicFramePr>
          <p:nvPr/>
        </p:nvGraphicFramePr>
        <p:xfrm>
          <a:off x="4429124" y="2143116"/>
          <a:ext cx="1696001" cy="735016"/>
        </p:xfrm>
        <a:graphic>
          <a:graphicData uri="http://schemas.openxmlformats.org/presentationml/2006/ole">
            <p:oleObj spid="_x0000_s96258" name="Dokument" r:id="rId4" imgW="1083588" imgH="469891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realtime computer </a:t>
            </a:r>
            <a:r>
              <a:rPr lang="en-GB" dirty="0" smtClean="0"/>
              <a:t>graphics tries to simulate the world believable</a:t>
            </a:r>
          </a:p>
          <a:p>
            <a:r>
              <a:rPr lang="en-GB" dirty="0" smtClean="0"/>
              <a:t>dynamic fluids are rare in interactive applications</a:t>
            </a:r>
          </a:p>
          <a:p>
            <a:r>
              <a:rPr lang="en-GB" dirty="0" smtClean="0"/>
              <a:t>CFD is a big topic, but mainly offline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1357290" y="3071810"/>
            <a:ext cx="2428892" cy="2857520"/>
            <a:chOff x="1000100" y="3071810"/>
            <a:chExt cx="1963387" cy="2359180"/>
          </a:xfrm>
        </p:grpSpPr>
        <p:pic>
          <p:nvPicPr>
            <p:cNvPr id="7" name="Grafik 1" descr="2.png"/>
            <p:cNvPicPr/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1000100" y="4572008"/>
              <a:ext cx="1963387" cy="858982"/>
            </a:xfrm>
            <a:prstGeom prst="rect">
              <a:avLst/>
            </a:prstGeom>
          </p:spPr>
        </p:pic>
        <p:pic>
          <p:nvPicPr>
            <p:cNvPr id="8" name="Grafik 3" descr="3.png"/>
            <p:cNvPicPr/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000100" y="3071810"/>
              <a:ext cx="1962150" cy="1471613"/>
            </a:xfrm>
            <a:prstGeom prst="rect">
              <a:avLst/>
            </a:prstGeom>
          </p:spPr>
        </p:pic>
      </p:grpSp>
      <p:pic>
        <p:nvPicPr>
          <p:cNvPr id="9" name="Grafik 0" descr="1.png"/>
          <p:cNvPicPr/>
          <p:nvPr/>
        </p:nvPicPr>
        <p:blipFill>
          <a:blip r:embed="rId5" cstate="screen"/>
          <a:stretch>
            <a:fillRect/>
          </a:stretch>
        </p:blipFill>
        <p:spPr>
          <a:xfrm>
            <a:off x="4857752" y="3071810"/>
            <a:ext cx="2214578" cy="2857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Eulerian models need convective derivative</a:t>
            </a:r>
          </a:p>
          <a:p>
            <a:pPr lvl="1"/>
            <a:r>
              <a:rPr lang="en-GB" dirty="0" smtClean="0"/>
              <a:t>because of advection</a:t>
            </a:r>
          </a:p>
          <a:p>
            <a:r>
              <a:rPr lang="en-GB" dirty="0" smtClean="0"/>
              <a:t>SPH can use simple time derivative</a:t>
            </a:r>
          </a:p>
          <a:p>
            <a:pPr lvl="1"/>
            <a:r>
              <a:rPr lang="en-GB" dirty="0" smtClean="0"/>
              <a:t>advection implicit, because properties are</a:t>
            </a:r>
            <a:br>
              <a:rPr lang="en-GB" dirty="0" smtClean="0"/>
            </a:br>
            <a:r>
              <a:rPr lang="en-GB" dirty="0" smtClean="0"/>
              <a:t>carried with the particles</a:t>
            </a:r>
          </a:p>
          <a:p>
            <a:pPr lvl="1"/>
            <a:r>
              <a:rPr lang="en-GB" dirty="0" smtClean="0"/>
              <a:t>-&gt; replace convective derivative in N. S. equation</a:t>
            </a:r>
            <a:br>
              <a:rPr lang="en-GB" dirty="0" smtClean="0"/>
            </a:br>
            <a:r>
              <a:rPr lang="en-GB" dirty="0" smtClean="0"/>
              <a:t>with time derivative </a:t>
            </a:r>
          </a:p>
          <a:p>
            <a:pPr lvl="1"/>
            <a:r>
              <a:rPr lang="en-GB" dirty="0" smtClean="0"/>
              <a:t>leads to momentum equation for a single particle: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1142976" y="4857760"/>
          <a:ext cx="6723860" cy="1000132"/>
        </p:xfrm>
        <a:graphic>
          <a:graphicData uri="http://schemas.openxmlformats.org/presentationml/2006/ole">
            <p:oleObj spid="_x0000_s97283" name="Dokument" r:id="rId4" imgW="3159081" imgH="469531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particle acceleration therefore becomes simply: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remember the SPH example for the density?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all what’s missing is pressure- and viscosity force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98307" name="Object 3"/>
          <p:cNvGraphicFramePr>
            <a:graphicFrameLocks noChangeAspect="1"/>
          </p:cNvGraphicFramePr>
          <p:nvPr/>
        </p:nvGraphicFramePr>
        <p:xfrm>
          <a:off x="3428992" y="1571612"/>
          <a:ext cx="2425713" cy="1216732"/>
        </p:xfrm>
        <a:graphic>
          <a:graphicData uri="http://schemas.openxmlformats.org/presentationml/2006/ole">
            <p:oleObj spid="_x0000_s98307" name="Dokument" r:id="rId4" imgW="993349" imgH="497955" progId="Word.Document.12">
              <p:embed/>
            </p:oleObj>
          </a:graphicData>
        </a:graphic>
      </p:graphicFrame>
      <p:graphicFrame>
        <p:nvGraphicFramePr>
          <p:cNvPr id="98308" name="Object 4"/>
          <p:cNvGraphicFramePr>
            <a:graphicFrameLocks noChangeAspect="1"/>
          </p:cNvGraphicFramePr>
          <p:nvPr/>
        </p:nvGraphicFramePr>
        <p:xfrm>
          <a:off x="3143240" y="3286124"/>
          <a:ext cx="3383903" cy="1071570"/>
        </p:xfrm>
        <a:graphic>
          <a:graphicData uri="http://schemas.openxmlformats.org/presentationml/2006/ole">
            <p:oleObj spid="_x0000_s98308" name="Dokument" r:id="rId5" imgW="1715259" imgH="542929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pressure force</a:t>
            </a:r>
          </a:p>
          <a:p>
            <a:pPr lvl="1"/>
            <a:r>
              <a:rPr lang="en-GB" dirty="0" smtClean="0"/>
              <a:t>SPH rules would lead to the following pressure term: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unfortunately this force is not symmetric</a:t>
            </a:r>
            <a:br>
              <a:rPr lang="en-GB" dirty="0" smtClean="0"/>
            </a:br>
            <a:r>
              <a:rPr lang="en-GB" dirty="0" smtClean="0"/>
              <a:t>(think of two particles with different pressure)</a:t>
            </a:r>
          </a:p>
          <a:p>
            <a:pPr lvl="1"/>
            <a:r>
              <a:rPr lang="en-GB" dirty="0" smtClean="0"/>
              <a:t>fortunately a symmetric pendant is easy to find</a:t>
            </a:r>
          </a:p>
          <a:p>
            <a:pPr lvl="1"/>
            <a:r>
              <a:rPr lang="en-GB" dirty="0" smtClean="0"/>
              <a:t>use the arithmetic mean pressure: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99330" name="Object 2"/>
          <p:cNvGraphicFramePr>
            <a:graphicFrameLocks noChangeAspect="1"/>
          </p:cNvGraphicFramePr>
          <p:nvPr/>
        </p:nvGraphicFramePr>
        <p:xfrm>
          <a:off x="1571604" y="2000240"/>
          <a:ext cx="5875783" cy="987430"/>
        </p:xfrm>
        <a:graphic>
          <a:graphicData uri="http://schemas.openxmlformats.org/presentationml/2006/ole">
            <p:oleObj spid="_x0000_s99330" name="Dokument" r:id="rId4" imgW="3249680" imgH="546527" progId="Word.Document.12">
              <p:embed/>
            </p:oleObj>
          </a:graphicData>
        </a:graphic>
      </p:graphicFrame>
      <p:graphicFrame>
        <p:nvGraphicFramePr>
          <p:cNvPr id="99331" name="Object 3"/>
          <p:cNvGraphicFramePr>
            <a:graphicFrameLocks noChangeAspect="1"/>
          </p:cNvGraphicFramePr>
          <p:nvPr/>
        </p:nvGraphicFramePr>
        <p:xfrm>
          <a:off x="1214414" y="4500570"/>
          <a:ext cx="6178879" cy="1071570"/>
        </p:xfrm>
        <a:graphic>
          <a:graphicData uri="http://schemas.openxmlformats.org/presentationml/2006/ole">
            <p:oleObj spid="_x0000_s99331" name="Dokument" r:id="rId5" imgW="3249680" imgH="563797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pressure force continued</a:t>
            </a:r>
          </a:p>
          <a:p>
            <a:pPr lvl="1"/>
            <a:r>
              <a:rPr lang="en-GB" dirty="0" smtClean="0"/>
              <a:t>now we need the scalar pressure at</a:t>
            </a:r>
            <a:br>
              <a:rPr lang="en-GB" dirty="0" smtClean="0"/>
            </a:br>
            <a:r>
              <a:rPr lang="en-GB" dirty="0" smtClean="0"/>
              <a:t>the particle’s position</a:t>
            </a:r>
          </a:p>
          <a:p>
            <a:pPr lvl="1"/>
            <a:r>
              <a:rPr lang="en-GB" dirty="0" smtClean="0"/>
              <a:t>Müller suggests the ideal gas state equation: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this introduces some drawbacks (compressibility i.e.)</a:t>
            </a:r>
            <a:endParaRPr lang="en-GB" dirty="0" smtClean="0"/>
          </a:p>
          <a:p>
            <a:pPr lvl="1"/>
            <a:r>
              <a:rPr lang="en-GB" dirty="0" smtClean="0"/>
              <a:t>we accept them for a simple simulation model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3357554" y="2857496"/>
          <a:ext cx="2506346" cy="730254"/>
        </p:xfrm>
        <a:graphic>
          <a:graphicData uri="http://schemas.openxmlformats.org/presentationml/2006/ole">
            <p:oleObj spid="_x0000_s103427" name="Dokument" r:id="rId4" imgW="1083588" imgH="31518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viscosity force</a:t>
            </a:r>
          </a:p>
          <a:p>
            <a:pPr lvl="1"/>
            <a:r>
              <a:rPr lang="en-GB" dirty="0" smtClean="0"/>
              <a:t>the SPH rule delivers: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again asymmetric </a:t>
            </a:r>
            <a:r>
              <a:rPr lang="en-GB" dirty="0" smtClean="0">
                <a:sym typeface="Wingdings" pitchFamily="2" charset="2"/>
              </a:rPr>
              <a:t>, but again easy to symmetrise </a:t>
            </a:r>
          </a:p>
          <a:p>
            <a:pPr lvl="1"/>
            <a:r>
              <a:rPr lang="en-GB" dirty="0" smtClean="0">
                <a:sym typeface="Wingdings" pitchFamily="2" charset="2"/>
              </a:rPr>
              <a:t>viscosity depends only on velocity </a:t>
            </a:r>
            <a:r>
              <a:rPr lang="en-GB" u="sng" dirty="0" smtClean="0">
                <a:sym typeface="Wingdings" pitchFamily="2" charset="2"/>
              </a:rPr>
              <a:t>differences</a:t>
            </a:r>
            <a:r>
              <a:rPr lang="en-GB" dirty="0" smtClean="0">
                <a:sym typeface="Wingdings" pitchFamily="2" charset="2"/>
              </a:rPr>
              <a:t> -&gt;</a:t>
            </a:r>
          </a:p>
          <a:p>
            <a:pPr lvl="1"/>
            <a:endParaRPr lang="en-GB" dirty="0" smtClean="0">
              <a:sym typeface="Wingdings" pitchFamily="2" charset="2"/>
            </a:endParaRPr>
          </a:p>
          <a:p>
            <a:pPr lvl="1"/>
            <a:endParaRPr lang="en-GB" dirty="0" smtClean="0">
              <a:sym typeface="Wingdings" pitchFamily="2" charset="2"/>
            </a:endParaRPr>
          </a:p>
          <a:p>
            <a:pPr lvl="1"/>
            <a:r>
              <a:rPr lang="en-GB" dirty="0" smtClean="0">
                <a:sym typeface="Wingdings" pitchFamily="2" charset="2"/>
              </a:rPr>
              <a:t>the viscosity force in our model hence</a:t>
            </a:r>
            <a:br>
              <a:rPr lang="en-GB" dirty="0" smtClean="0">
                <a:sym typeface="Wingdings" pitchFamily="2" charset="2"/>
              </a:rPr>
            </a:br>
            <a:r>
              <a:rPr lang="en-GB" dirty="0" smtClean="0">
                <a:sym typeface="Wingdings" pitchFamily="2" charset="2"/>
              </a:rPr>
              <a:t>accelerates each particle to meet the relative</a:t>
            </a:r>
            <a:br>
              <a:rPr lang="en-GB" dirty="0" smtClean="0">
                <a:sym typeface="Wingdings" pitchFamily="2" charset="2"/>
              </a:rPr>
            </a:br>
            <a:r>
              <a:rPr lang="en-GB" dirty="0" smtClean="0">
                <a:sym typeface="Wingdings" pitchFamily="2" charset="2"/>
              </a:rPr>
              <a:t>speed of its environment</a:t>
            </a:r>
          </a:p>
          <a:p>
            <a:pPr lvl="1"/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101377" name="Object 1"/>
          <p:cNvGraphicFramePr>
            <a:graphicFrameLocks noChangeAspect="1"/>
          </p:cNvGraphicFramePr>
          <p:nvPr/>
        </p:nvGraphicFramePr>
        <p:xfrm>
          <a:off x="1428728" y="2000240"/>
          <a:ext cx="6286543" cy="1027837"/>
        </p:xfrm>
        <a:graphic>
          <a:graphicData uri="http://schemas.openxmlformats.org/presentationml/2006/ole">
            <p:oleObj spid="_x0000_s101377" name="Dokument" r:id="rId4" imgW="3339919" imgH="546527" progId="Word.Document.12">
              <p:embed/>
            </p:oleObj>
          </a:graphicData>
        </a:graphic>
      </p:graphicFrame>
      <p:graphicFrame>
        <p:nvGraphicFramePr>
          <p:cNvPr id="101378" name="Object 2"/>
          <p:cNvGraphicFramePr>
            <a:graphicFrameLocks noChangeAspect="1"/>
          </p:cNvGraphicFramePr>
          <p:nvPr/>
        </p:nvGraphicFramePr>
        <p:xfrm>
          <a:off x="1071538" y="3929066"/>
          <a:ext cx="6180946" cy="1071570"/>
        </p:xfrm>
        <a:graphic>
          <a:graphicData uri="http://schemas.openxmlformats.org/presentationml/2006/ole">
            <p:oleObj spid="_x0000_s101378" name="Dokument" r:id="rId5" imgW="3159081" imgH="547607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 we would be finished as we have equations</a:t>
            </a:r>
            <a:br>
              <a:rPr lang="en-GB" dirty="0" smtClean="0"/>
            </a:br>
            <a:r>
              <a:rPr lang="en-GB" dirty="0" smtClean="0"/>
              <a:t>for all what’s covered by the N. S. equation... </a:t>
            </a:r>
            <a:r>
              <a:rPr lang="en-GB" dirty="0" smtClean="0">
                <a:sym typeface="Wingdings" pitchFamily="2" charset="2"/>
              </a:rPr>
              <a:t>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... but because we deal with much free surface,</a:t>
            </a:r>
            <a:br>
              <a:rPr lang="en-GB" dirty="0" smtClean="0"/>
            </a:br>
            <a:r>
              <a:rPr lang="en-GB" dirty="0" smtClean="0"/>
              <a:t>we will consider surface tension too </a:t>
            </a:r>
            <a:r>
              <a:rPr lang="en-GB" dirty="0" smtClean="0">
                <a:sym typeface="Wingdings" pitchFamily="2" charset="2"/>
              </a:rPr>
              <a:t>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surface tension force</a:t>
            </a:r>
          </a:p>
          <a:p>
            <a:pPr lvl="1"/>
            <a:r>
              <a:rPr lang="en-GB" dirty="0" smtClean="0"/>
              <a:t>applies only to particles near the surface</a:t>
            </a:r>
          </a:p>
          <a:p>
            <a:pPr lvl="1"/>
            <a:r>
              <a:rPr lang="en-GB" dirty="0" smtClean="0"/>
              <a:t>pushes particles towards the inner of the fluid</a:t>
            </a:r>
            <a:br>
              <a:rPr lang="en-GB" dirty="0" smtClean="0"/>
            </a:br>
            <a:r>
              <a:rPr lang="en-GB" dirty="0" smtClean="0"/>
              <a:t>(-&gt; negative surface normal)</a:t>
            </a:r>
          </a:p>
          <a:p>
            <a:pPr lvl="1"/>
            <a:r>
              <a:rPr lang="en-GB" dirty="0" smtClean="0"/>
              <a:t>higher surface curvature -&gt; higher surface tension force</a:t>
            </a:r>
          </a:p>
          <a:p>
            <a:pPr lvl="3"/>
            <a:endParaRPr lang="en-GB" dirty="0" smtClean="0"/>
          </a:p>
          <a:p>
            <a:r>
              <a:rPr lang="en-GB" dirty="0" smtClean="0"/>
              <a:t>the colour-field can deliver us all that</a:t>
            </a:r>
          </a:p>
          <a:p>
            <a:pPr lvl="2"/>
            <a:endParaRPr lang="en-GB" dirty="0" smtClean="0"/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its gradient delivers the surface normal</a:t>
            </a:r>
            <a:br>
              <a:rPr lang="en-GB" dirty="0" smtClean="0"/>
            </a:br>
            <a:r>
              <a:rPr lang="en-GB" dirty="0" smtClean="0"/>
              <a:t>and is a measure for the surface-closeness</a:t>
            </a:r>
          </a:p>
          <a:p>
            <a:pPr lvl="1"/>
            <a:r>
              <a:rPr lang="en-GB" dirty="0" smtClean="0"/>
              <a:t>its Laplacian measures the surface</a:t>
            </a:r>
            <a:br>
              <a:rPr lang="en-GB" dirty="0" smtClean="0"/>
            </a:br>
            <a:r>
              <a:rPr lang="en-GB" dirty="0" smtClean="0"/>
              <a:t>curvature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119810" name="Object 2"/>
          <p:cNvGraphicFramePr>
            <a:graphicFrameLocks noChangeAspect="1"/>
          </p:cNvGraphicFramePr>
          <p:nvPr/>
        </p:nvGraphicFramePr>
        <p:xfrm>
          <a:off x="2786050" y="3786190"/>
          <a:ext cx="3223432" cy="928694"/>
        </p:xfrm>
        <a:graphic>
          <a:graphicData uri="http://schemas.openxmlformats.org/presentationml/2006/ole">
            <p:oleObj spid="_x0000_s119810" name="Dokument" r:id="rId4" imgW="1896098" imgH="546527" progId="Word.Document.12">
              <p:embed/>
            </p:oleObj>
          </a:graphicData>
        </a:graphic>
      </p:graphicFrame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26" y="3357562"/>
            <a:ext cx="2286016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short the surface-tension term looks like this:</a:t>
            </a:r>
          </a:p>
          <a:p>
            <a:endParaRPr lang="en-GB" dirty="0" smtClean="0"/>
          </a:p>
          <a:p>
            <a:endParaRPr lang="en-GB" dirty="0" smtClean="0"/>
          </a:p>
          <a:p>
            <a:pPr lvl="1"/>
            <a:r>
              <a:rPr lang="en-GB" dirty="0" smtClean="0"/>
              <a:t>          is near to zero for inner particles</a:t>
            </a:r>
          </a:p>
          <a:p>
            <a:pPr lvl="1"/>
            <a:r>
              <a:rPr lang="en-GB" dirty="0" smtClean="0"/>
              <a:t>-&gt; surface tension only evaluated where it</a:t>
            </a:r>
            <a:br>
              <a:rPr lang="en-GB" dirty="0" smtClean="0"/>
            </a:br>
            <a:r>
              <a:rPr lang="en-GB" dirty="0" smtClean="0"/>
              <a:t>exceeds a threshold</a:t>
            </a:r>
          </a:p>
          <a:p>
            <a:endParaRPr lang="en-GB" dirty="0" smtClean="0"/>
          </a:p>
          <a:p>
            <a:r>
              <a:rPr lang="en-GB" dirty="0" smtClean="0"/>
              <a:t>now our fluid model is complete </a:t>
            </a:r>
            <a:r>
              <a:rPr lang="en-GB" dirty="0" smtClean="0">
                <a:sym typeface="Wingdings" pitchFamily="2" charset="2"/>
              </a:rPr>
              <a:t> 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1285852" y="419878"/>
            <a:ext cx="7500990" cy="642942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Particle based, mathematical model of fluid motion</a:t>
            </a:r>
            <a:endParaRPr lang="en-GB" dirty="0"/>
          </a:p>
        </p:txBody>
      </p:sp>
      <p:graphicFrame>
        <p:nvGraphicFramePr>
          <p:cNvPr id="120834" name="Object 2"/>
          <p:cNvGraphicFramePr>
            <a:graphicFrameLocks noChangeAspect="1"/>
          </p:cNvGraphicFramePr>
          <p:nvPr/>
        </p:nvGraphicFramePr>
        <p:xfrm>
          <a:off x="1071538" y="1643050"/>
          <a:ext cx="4859618" cy="857256"/>
        </p:xfrm>
        <a:graphic>
          <a:graphicData uri="http://schemas.openxmlformats.org/presentationml/2006/ole">
            <p:oleObj spid="_x0000_s120834" name="Dokument" r:id="rId4" imgW="2798125" imgH="493638" progId="Word.Document.12">
              <p:embed/>
            </p:oleObj>
          </a:graphicData>
        </a:graphic>
      </p:graphicFrame>
      <p:graphicFrame>
        <p:nvGraphicFramePr>
          <p:cNvPr id="120835" name="Object 3"/>
          <p:cNvGraphicFramePr>
            <a:graphicFrameLocks noChangeAspect="1"/>
          </p:cNvGraphicFramePr>
          <p:nvPr/>
        </p:nvGraphicFramePr>
        <p:xfrm>
          <a:off x="6643702" y="1643050"/>
          <a:ext cx="2112753" cy="962030"/>
        </p:xfrm>
        <a:graphic>
          <a:graphicData uri="http://schemas.openxmlformats.org/presentationml/2006/ole">
            <p:oleObj spid="_x0000_s120835" name="Dokument" r:id="rId5" imgW="1083588" imgH="493638" progId="Word.Document.12">
              <p:embed/>
            </p:oleObj>
          </a:graphicData>
        </a:graphic>
      </p:graphicFrame>
      <p:graphicFrame>
        <p:nvGraphicFramePr>
          <p:cNvPr id="120836" name="Object 4"/>
          <p:cNvGraphicFramePr>
            <a:graphicFrameLocks noChangeAspect="1"/>
          </p:cNvGraphicFramePr>
          <p:nvPr/>
        </p:nvGraphicFramePr>
        <p:xfrm>
          <a:off x="1071538" y="2714620"/>
          <a:ext cx="884096" cy="515940"/>
        </p:xfrm>
        <a:graphic>
          <a:graphicData uri="http://schemas.openxmlformats.org/presentationml/2006/ole">
            <p:oleObj spid="_x0000_s120836" name="Dokument" r:id="rId6" imgW="541794" imgH="315180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three different smoothing kernels are used:</a:t>
            </a:r>
          </a:p>
          <a:p>
            <a:pPr lvl="3"/>
            <a:endParaRPr lang="en-GB" dirty="0" smtClean="0"/>
          </a:p>
          <a:p>
            <a:pPr lvl="1"/>
            <a:r>
              <a:rPr lang="en-GB" dirty="0" smtClean="0"/>
              <a:t>poly6</a:t>
            </a:r>
          </a:p>
          <a:p>
            <a:pPr lvl="2"/>
            <a:r>
              <a:rPr lang="en-GB" dirty="0" smtClean="0"/>
              <a:t>advantage: r appears only squared</a:t>
            </a:r>
            <a:br>
              <a:rPr lang="en-GB" dirty="0" smtClean="0"/>
            </a:br>
            <a:r>
              <a:rPr lang="en-GB" dirty="0" smtClean="0"/>
              <a:t>(no square roots)</a:t>
            </a:r>
          </a:p>
          <a:p>
            <a:pPr lvl="2"/>
            <a:r>
              <a:rPr lang="en-GB" dirty="0" smtClean="0"/>
              <a:t>used everywhere except for pressure</a:t>
            </a:r>
            <a:br>
              <a:rPr lang="en-GB" dirty="0" smtClean="0"/>
            </a:br>
            <a:r>
              <a:rPr lang="en-GB" dirty="0" smtClean="0"/>
              <a:t>and viscosity terms</a:t>
            </a:r>
          </a:p>
          <a:p>
            <a:pPr lvl="3"/>
            <a:endParaRPr lang="en-GB" dirty="0" smtClean="0"/>
          </a:p>
          <a:p>
            <a:pPr lvl="1"/>
            <a:r>
              <a:rPr lang="en-GB" dirty="0" smtClean="0"/>
              <a:t>spiky</a:t>
            </a:r>
          </a:p>
          <a:p>
            <a:pPr lvl="2"/>
            <a:r>
              <a:rPr lang="en-GB" dirty="0" smtClean="0"/>
              <a:t>gradient doesn’t vanish near the centre</a:t>
            </a:r>
          </a:p>
          <a:p>
            <a:pPr lvl="2"/>
            <a:r>
              <a:rPr lang="en-GB" dirty="0" smtClean="0"/>
              <a:t>used for pressure</a:t>
            </a:r>
          </a:p>
          <a:p>
            <a:pPr lvl="3"/>
            <a:endParaRPr lang="en-GB" dirty="0" smtClean="0"/>
          </a:p>
          <a:p>
            <a:pPr lvl="1"/>
            <a:r>
              <a:rPr lang="en-GB" dirty="0" smtClean="0"/>
              <a:t>viscosity</a:t>
            </a:r>
          </a:p>
          <a:p>
            <a:pPr lvl="2"/>
            <a:r>
              <a:rPr lang="en-GB" dirty="0" smtClean="0"/>
              <a:t>Laplacian stays positive everywhere</a:t>
            </a:r>
          </a:p>
          <a:p>
            <a:pPr lvl="2"/>
            <a:r>
              <a:rPr lang="en-GB" dirty="0" smtClean="0"/>
              <a:t>used for viscosity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Smoothing kernels</a:t>
            </a:r>
            <a:endParaRPr lang="en-GB" dirty="0"/>
          </a:p>
        </p:txBody>
      </p:sp>
      <p:graphicFrame>
        <p:nvGraphicFramePr>
          <p:cNvPr id="106497" name="Object 1"/>
          <p:cNvGraphicFramePr>
            <a:graphicFrameLocks noChangeAspect="1"/>
          </p:cNvGraphicFramePr>
          <p:nvPr/>
        </p:nvGraphicFramePr>
        <p:xfrm>
          <a:off x="4357686" y="1643050"/>
          <a:ext cx="4429156" cy="909660"/>
        </p:xfrm>
        <a:graphic>
          <a:graphicData uri="http://schemas.openxmlformats.org/presentationml/2006/ole">
            <p:oleObj spid="_x0000_s106497" name="Dokument" r:id="rId4" imgW="3068842" imgH="630359" progId="Word.Document.12">
              <p:embed/>
            </p:oleObj>
          </a:graphicData>
        </a:graphic>
      </p:graphicFrame>
      <p:graphicFrame>
        <p:nvGraphicFramePr>
          <p:cNvPr id="106498" name="Object 2"/>
          <p:cNvGraphicFramePr>
            <a:graphicFrameLocks noChangeAspect="1"/>
          </p:cNvGraphicFramePr>
          <p:nvPr/>
        </p:nvGraphicFramePr>
        <p:xfrm>
          <a:off x="4143340" y="3429000"/>
          <a:ext cx="5000660" cy="1027036"/>
        </p:xfrm>
        <a:graphic>
          <a:graphicData uri="http://schemas.openxmlformats.org/presentationml/2006/ole">
            <p:oleObj spid="_x0000_s106498" name="Dokument" r:id="rId5" imgW="3068842" imgH="630359" progId="Word.Document.12">
              <p:embed/>
            </p:oleObj>
          </a:graphicData>
        </a:graphic>
      </p:graphicFrame>
      <p:graphicFrame>
        <p:nvGraphicFramePr>
          <p:cNvPr id="106499" name="Object 3"/>
          <p:cNvGraphicFramePr>
            <a:graphicFrameLocks noChangeAspect="1"/>
          </p:cNvGraphicFramePr>
          <p:nvPr/>
        </p:nvGraphicFramePr>
        <p:xfrm>
          <a:off x="3571836" y="4714884"/>
          <a:ext cx="5572164" cy="949380"/>
        </p:xfrm>
        <a:graphic>
          <a:graphicData uri="http://schemas.openxmlformats.org/presentationml/2006/ole">
            <p:oleObj spid="_x0000_s106499" name="Dokument" r:id="rId6" imgW="4062191" imgH="691884" progId="Word.Document.12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used smoothing kernels: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Smoothing kernels</a:t>
            </a:r>
            <a:endParaRPr lang="en-GB" dirty="0"/>
          </a:p>
        </p:txBody>
      </p:sp>
      <p:pic>
        <p:nvPicPr>
          <p:cNvPr id="10" name="Grafik 14" descr="ip.eps"/>
          <p:cNvPicPr/>
          <p:nvPr/>
        </p:nvPicPr>
        <p:blipFill>
          <a:blip r:embed="rId3"/>
          <a:stretch>
            <a:fillRect/>
          </a:stretch>
        </p:blipFill>
        <p:spPr>
          <a:xfrm>
            <a:off x="357158" y="2071678"/>
            <a:ext cx="2643207" cy="2638839"/>
          </a:xfrm>
          <a:prstGeom prst="rect">
            <a:avLst/>
          </a:prstGeom>
        </p:spPr>
      </p:pic>
      <p:pic>
        <p:nvPicPr>
          <p:cNvPr id="11" name="Grafik 16" descr="is.eps"/>
          <p:cNvPicPr/>
          <p:nvPr/>
        </p:nvPicPr>
        <p:blipFill>
          <a:blip r:embed="rId4"/>
          <a:stretch>
            <a:fillRect/>
          </a:stretch>
        </p:blipFill>
        <p:spPr>
          <a:xfrm>
            <a:off x="3214678" y="2071678"/>
            <a:ext cx="2647174" cy="2642797"/>
          </a:xfrm>
          <a:prstGeom prst="rect">
            <a:avLst/>
          </a:prstGeom>
        </p:spPr>
      </p:pic>
      <p:pic>
        <p:nvPicPr>
          <p:cNvPr id="12" name="Grafik 17" descr="iv.eps"/>
          <p:cNvPicPr/>
          <p:nvPr/>
        </p:nvPicPr>
        <p:blipFill>
          <a:blip r:embed="rId5"/>
          <a:stretch>
            <a:fillRect/>
          </a:stretch>
        </p:blipFill>
        <p:spPr>
          <a:xfrm>
            <a:off x="6072198" y="2071678"/>
            <a:ext cx="2647174" cy="2642797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357290" y="471488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poly6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4214810" y="471488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spiky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7000892" y="4714884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viskosity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demand for </a:t>
            </a:r>
            <a:r>
              <a:rPr lang="en-GB" dirty="0" smtClean="0"/>
              <a:t>fluids in interactive applications</a:t>
            </a:r>
          </a:p>
          <a:p>
            <a:r>
              <a:rPr lang="en-US" dirty="0" smtClean="0"/>
              <a:t>“Particle-Based </a:t>
            </a:r>
            <a:r>
              <a:rPr lang="en-US" dirty="0" smtClean="0"/>
              <a:t>Fluid Simulation for Interactive </a:t>
            </a:r>
            <a:r>
              <a:rPr lang="en-US" dirty="0" smtClean="0"/>
              <a:t>Applications” (2003)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857496"/>
            <a:ext cx="3918331" cy="305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857496"/>
            <a:ext cx="4071966" cy="305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Basics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Smoothing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kernels</a:t>
            </a:r>
            <a:endParaRPr lang="de-DE" sz="2000" dirty="0" smtClean="0"/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b="1" dirty="0" smtClean="0"/>
              <a:t>Basic simulation </a:t>
            </a:r>
            <a:r>
              <a:rPr lang="en-GB" b="1" dirty="0" smtClean="0"/>
              <a:t>algorithm</a:t>
            </a:r>
            <a:endParaRPr lang="en-GB" b="1" dirty="0" smtClean="0"/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basically the simulation consists </a:t>
            </a:r>
            <a:r>
              <a:rPr lang="en-GB" dirty="0" smtClean="0"/>
              <a:t>of 3 steps</a:t>
            </a:r>
          </a:p>
          <a:p>
            <a:pPr lvl="2"/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compute the density for each particle</a:t>
            </a:r>
          </a:p>
          <a:p>
            <a:pPr marL="1314450" lvl="2" indent="-457200"/>
            <a:r>
              <a:rPr lang="en-GB" dirty="0" smtClean="0"/>
              <a:t>accumulate the contributions of all neighbours</a:t>
            </a:r>
          </a:p>
          <a:p>
            <a:pPr marL="1314450" lvl="2" indent="-457200"/>
            <a:r>
              <a:rPr lang="en-GB" dirty="0" smtClean="0"/>
              <a:t>apply density equation</a:t>
            </a:r>
          </a:p>
          <a:p>
            <a:pPr marL="1314450" lvl="2" indent="-457200"/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compute </a:t>
            </a:r>
            <a:r>
              <a:rPr lang="en-GB" dirty="0" smtClean="0"/>
              <a:t>forces and colour-field </a:t>
            </a:r>
            <a:r>
              <a:rPr lang="en-GB" dirty="0" smtClean="0"/>
              <a:t>for each particle</a:t>
            </a:r>
          </a:p>
          <a:p>
            <a:pPr marL="1314450" lvl="2" indent="-457200"/>
            <a:r>
              <a:rPr lang="en-GB" dirty="0" smtClean="0"/>
              <a:t>accumulate the contributions of all neighbours</a:t>
            </a:r>
          </a:p>
          <a:p>
            <a:pPr marL="1314450" lvl="2" indent="-457200"/>
            <a:r>
              <a:rPr lang="en-GB" dirty="0" smtClean="0"/>
              <a:t>apply force and colour-field equations</a:t>
            </a:r>
          </a:p>
          <a:p>
            <a:pPr marL="1314450" lvl="2" indent="-457200"/>
            <a:endParaRPr lang="en-GB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move each particle</a:t>
            </a:r>
            <a:endParaRPr lang="en-GB" dirty="0" smtClean="0"/>
          </a:p>
          <a:p>
            <a:pPr marL="1314450" lvl="2" indent="-457200"/>
            <a:r>
              <a:rPr lang="en-GB" dirty="0" smtClean="0"/>
              <a:t>linearly process one particle after another</a:t>
            </a:r>
          </a:p>
          <a:p>
            <a:pPr marL="1314450" lvl="2" indent="-457200"/>
            <a:r>
              <a:rPr lang="en-GB" dirty="0" smtClean="0"/>
              <a:t>calculate total force, acceleration</a:t>
            </a:r>
          </a:p>
          <a:p>
            <a:pPr marL="1314450" lvl="2" indent="-457200"/>
            <a:r>
              <a:rPr lang="en-GB" dirty="0" smtClean="0"/>
              <a:t>leads to new velocity and position</a:t>
            </a:r>
          </a:p>
          <a:p>
            <a:pPr marL="914400" lvl="1" indent="-457200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5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 simulation algorithm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step 1</a:t>
            </a:r>
            <a:endParaRPr lang="en-US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r>
              <a:rPr lang="en-GB" dirty="0" smtClean="0"/>
              <a:t>step 2 uses the same evaluation scheme</a:t>
            </a:r>
          </a:p>
          <a:p>
            <a:pPr lvl="1"/>
            <a:r>
              <a:rPr lang="en-GB" dirty="0" smtClean="0"/>
              <a:t>applies the force and colour-field equations</a:t>
            </a:r>
          </a:p>
          <a:p>
            <a:r>
              <a:rPr lang="en-GB" dirty="0" smtClean="0"/>
              <a:t>step 3 just processes all particles linearly</a:t>
            </a:r>
          </a:p>
          <a:p>
            <a:pPr lvl="1"/>
            <a:r>
              <a:rPr lang="en-GB" dirty="0" smtClean="0"/>
              <a:t>combines the results and calculates new positions and velocities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5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Basic simulation algorithm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571472" y="1571612"/>
            <a:ext cx="7572428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err="1" smtClean="0"/>
              <a:t>foreach</a:t>
            </a:r>
            <a:r>
              <a:rPr lang="en-GB" dirty="0" smtClean="0"/>
              <a:t> </a:t>
            </a:r>
            <a:r>
              <a:rPr lang="en-GB" dirty="0" smtClean="0"/>
              <a:t>particle </a:t>
            </a:r>
            <a:r>
              <a:rPr lang="en-GB" b="1" dirty="0" smtClean="0"/>
              <a:t>in</a:t>
            </a:r>
            <a:r>
              <a:rPr lang="en-GB" dirty="0" smtClean="0"/>
              <a:t> fluid-particles</a:t>
            </a:r>
            <a:endParaRPr lang="de-DE" dirty="0" smtClean="0"/>
          </a:p>
          <a:p>
            <a:r>
              <a:rPr lang="en-GB" dirty="0" smtClean="0"/>
              <a:t>    </a:t>
            </a:r>
            <a:r>
              <a:rPr lang="en-GB" b="1" dirty="0" err="1" smtClean="0"/>
              <a:t>foreach</a:t>
            </a:r>
            <a:r>
              <a:rPr lang="en-GB" dirty="0" smtClean="0"/>
              <a:t> </a:t>
            </a:r>
            <a:r>
              <a:rPr lang="en-GB" dirty="0" smtClean="0"/>
              <a:t>neighbour </a:t>
            </a:r>
            <a:r>
              <a:rPr lang="en-GB" b="1" dirty="0" smtClean="0"/>
              <a:t>in</a:t>
            </a:r>
            <a:r>
              <a:rPr lang="en-GB" dirty="0" smtClean="0"/>
              <a:t> fluid-particles</a:t>
            </a:r>
            <a:endParaRPr lang="de-DE" dirty="0" smtClean="0"/>
          </a:p>
          <a:p>
            <a:r>
              <a:rPr lang="en-GB" dirty="0" smtClean="0"/>
              <a:t>        r </a:t>
            </a:r>
            <a:r>
              <a:rPr lang="en-GB" dirty="0" smtClean="0"/>
              <a:t>← position of particle </a:t>
            </a:r>
            <a:r>
              <a:rPr lang="en-GB" b="1" dirty="0" smtClean="0"/>
              <a:t>–</a:t>
            </a:r>
            <a:r>
              <a:rPr lang="en-GB" dirty="0" smtClean="0"/>
              <a:t> position of neighbour</a:t>
            </a:r>
            <a:endParaRPr lang="de-DE" dirty="0" smtClean="0"/>
          </a:p>
          <a:p>
            <a:r>
              <a:rPr lang="en-GB" dirty="0" smtClean="0"/>
              <a:t>        </a:t>
            </a:r>
            <a:r>
              <a:rPr lang="en-GB" b="1" dirty="0" smtClean="0"/>
              <a:t>if</a:t>
            </a:r>
            <a:r>
              <a:rPr lang="en-GB" dirty="0" smtClean="0"/>
              <a:t> </a:t>
            </a:r>
            <a:r>
              <a:rPr lang="en-GB" dirty="0" smtClean="0"/>
              <a:t>length of r </a:t>
            </a:r>
            <a:r>
              <a:rPr lang="en-GB" b="1" dirty="0" smtClean="0"/>
              <a:t>≤</a:t>
            </a:r>
            <a:r>
              <a:rPr lang="en-GB" dirty="0" smtClean="0"/>
              <a:t> h</a:t>
            </a:r>
            <a:endParaRPr lang="de-DE" dirty="0" smtClean="0"/>
          </a:p>
          <a:p>
            <a:r>
              <a:rPr lang="en-GB" dirty="0" smtClean="0"/>
              <a:t>            </a:t>
            </a:r>
            <a:r>
              <a:rPr lang="en-GB" b="1" dirty="0" smtClean="0"/>
              <a:t>add</a:t>
            </a:r>
            <a:r>
              <a:rPr lang="en-GB" dirty="0" smtClean="0"/>
              <a:t> </a:t>
            </a:r>
            <a:r>
              <a:rPr lang="en-GB" dirty="0" smtClean="0"/>
              <a:t>mass </a:t>
            </a:r>
            <a:r>
              <a:rPr lang="en-GB" b="1" dirty="0" smtClean="0"/>
              <a:t>*</a:t>
            </a:r>
            <a:r>
              <a:rPr lang="en-GB" dirty="0" smtClean="0"/>
              <a:t> W_poly6(r, h) </a:t>
            </a:r>
            <a:r>
              <a:rPr lang="en-GB" b="1" dirty="0" smtClean="0"/>
              <a:t>to</a:t>
            </a:r>
            <a:r>
              <a:rPr lang="en-GB" dirty="0" smtClean="0"/>
              <a:t> density of </a:t>
            </a:r>
            <a:r>
              <a:rPr lang="en-GB" dirty="0" smtClean="0"/>
              <a:t>particle</a:t>
            </a:r>
            <a:endParaRPr lang="de-DE" dirty="0" smtClean="0"/>
          </a:p>
          <a:p>
            <a:r>
              <a:rPr lang="en-GB" dirty="0" smtClean="0"/>
              <a:t>        </a:t>
            </a:r>
            <a:r>
              <a:rPr lang="en-GB" b="1" dirty="0" smtClean="0"/>
              <a:t>end-if</a:t>
            </a:r>
            <a:endParaRPr lang="de-DE" dirty="0" smtClean="0"/>
          </a:p>
          <a:p>
            <a:r>
              <a:rPr lang="en-GB" dirty="0" smtClean="0"/>
              <a:t>    </a:t>
            </a:r>
            <a:r>
              <a:rPr lang="en-GB" b="1" dirty="0" smtClean="0"/>
              <a:t>end-</a:t>
            </a:r>
            <a:r>
              <a:rPr lang="en-GB" b="1" dirty="0" err="1" smtClean="0"/>
              <a:t>foreach</a:t>
            </a:r>
            <a:endParaRPr lang="de-DE" dirty="0" smtClean="0"/>
          </a:p>
          <a:p>
            <a:r>
              <a:rPr lang="en-GB" b="1" dirty="0" smtClean="0"/>
              <a:t>end-</a:t>
            </a:r>
            <a:r>
              <a:rPr lang="en-GB" b="1" dirty="0" err="1" smtClean="0"/>
              <a:t>foreach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implementation consists of the 3 steps</a:t>
            </a:r>
            <a:br>
              <a:rPr lang="en-GB" dirty="0" smtClean="0"/>
            </a:br>
            <a:r>
              <a:rPr lang="en-GB" dirty="0" smtClean="0"/>
              <a:t>plus update of the acceleration structures</a:t>
            </a:r>
          </a:p>
          <a:p>
            <a:pPr lvl="1"/>
            <a:r>
              <a:rPr lang="en-GB" dirty="0" smtClean="0"/>
              <a:t>transferred between simulation steps:</a:t>
            </a:r>
          </a:p>
          <a:p>
            <a:pPr lvl="2"/>
            <a:r>
              <a:rPr lang="en-GB" dirty="0" smtClean="0"/>
              <a:t>only particle position and velocity</a:t>
            </a:r>
          </a:p>
          <a:p>
            <a:pPr lvl="1"/>
            <a:r>
              <a:rPr lang="en-GB" dirty="0" smtClean="0"/>
              <a:t>all other per-particle data stored in separate arrays</a:t>
            </a:r>
          </a:p>
          <a:p>
            <a:pPr lvl="1"/>
            <a:r>
              <a:rPr lang="en-GB" dirty="0" smtClean="0"/>
              <a:t>density calculation is the first step that performs the summation</a:t>
            </a:r>
          </a:p>
          <a:p>
            <a:pPr lvl="2"/>
            <a:r>
              <a:rPr lang="en-GB" dirty="0" smtClean="0"/>
              <a:t>must implement a neighbour-search</a:t>
            </a:r>
            <a:br>
              <a:rPr lang="en-GB" dirty="0" smtClean="0"/>
            </a:br>
            <a:r>
              <a:rPr lang="en-GB" dirty="0" smtClean="0"/>
              <a:t>to avoid quadratic computation complexity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6)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neighbour-search</a:t>
            </a:r>
          </a:p>
          <a:p>
            <a:pPr lvl="1"/>
            <a:r>
              <a:rPr lang="en-GB" sz="2000" dirty="0" smtClean="0"/>
              <a:t>crucial for the overall performance</a:t>
            </a:r>
          </a:p>
          <a:p>
            <a:pPr lvl="1"/>
            <a:r>
              <a:rPr lang="en-GB" sz="2000" dirty="0" smtClean="0"/>
              <a:t>different solutions in the literature</a:t>
            </a:r>
          </a:p>
          <a:p>
            <a:pPr lvl="1"/>
            <a:r>
              <a:rPr lang="en-GB" sz="2000" dirty="0" smtClean="0"/>
              <a:t>used data-structure:</a:t>
            </a:r>
            <a:br>
              <a:rPr lang="en-GB" sz="2000" dirty="0" smtClean="0"/>
            </a:br>
            <a:r>
              <a:rPr lang="en-GB" sz="2000" dirty="0" smtClean="0"/>
              <a:t>grid with cell-size equal to radius of support</a:t>
            </a:r>
            <a:endParaRPr lang="en-GB" sz="20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6)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3000372"/>
            <a:ext cx="4500594" cy="306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further optimisation</a:t>
            </a:r>
            <a:r>
              <a:rPr lang="en-GB" dirty="0" smtClean="0"/>
              <a:t>: exploitation of symmetry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6)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1785926"/>
            <a:ext cx="5967311" cy="384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feld 7"/>
          <p:cNvSpPr txBox="1"/>
          <p:nvPr/>
        </p:nvSpPr>
        <p:spPr>
          <a:xfrm>
            <a:off x="428596" y="1785926"/>
            <a:ext cx="214314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neighbour offsets</a:t>
            </a:r>
            <a:endParaRPr lang="de-DE" sz="1400" dirty="0" smtClean="0"/>
          </a:p>
          <a:p>
            <a:pPr algn="ctr"/>
            <a:r>
              <a:rPr lang="en-GB" sz="1400" dirty="0" smtClean="0"/>
              <a:t>in 3D case:</a:t>
            </a:r>
            <a:endParaRPr lang="de-DE" sz="1400" dirty="0" smtClean="0"/>
          </a:p>
          <a:p>
            <a:pPr algn="ctr"/>
            <a:r>
              <a:rPr lang="en-GB" sz="1400" dirty="0" smtClean="0"/>
              <a:t>----↓----     ----↑----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(-1,-1,-1)</a:t>
            </a:r>
            <a:r>
              <a:rPr lang="en-GB" sz="1400" dirty="0" smtClean="0"/>
              <a:t>    ( 1, 1, 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(-1,-1, 0)</a:t>
            </a:r>
            <a:r>
              <a:rPr lang="en-GB" sz="1400" dirty="0" smtClean="0"/>
              <a:t>    ( 1, 1, 0)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(-1,-1, 1) </a:t>
            </a:r>
            <a:r>
              <a:rPr lang="en-GB" sz="1400" dirty="0" smtClean="0"/>
              <a:t>   ( 1, 1,-1)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0,-1)</a:t>
            </a:r>
            <a:r>
              <a:rPr lang="en-GB" sz="1400" dirty="0" smtClean="0"/>
              <a:t>    ( 1, 0, 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0, 0)  </a:t>
            </a:r>
            <a:r>
              <a:rPr lang="en-GB" sz="1400" dirty="0" smtClean="0"/>
              <a:t>  ( 1, 0, 0)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0, 1)   </a:t>
            </a:r>
            <a:r>
              <a:rPr lang="en-GB" sz="1400" dirty="0" smtClean="0"/>
              <a:t> ( 1, 0,-1)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1,-1) </a:t>
            </a:r>
            <a:r>
              <a:rPr lang="en-GB" sz="1400" dirty="0" smtClean="0"/>
              <a:t>   ( 1,-1, 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1, 0) </a:t>
            </a:r>
            <a:r>
              <a:rPr lang="en-GB" sz="1400" dirty="0" smtClean="0"/>
              <a:t>   ( 1,-1, 0)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(-1, 1, 1) </a:t>
            </a:r>
            <a:r>
              <a:rPr lang="en-GB" sz="1400" dirty="0" smtClean="0"/>
              <a:t>   (1,-1,-1)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( 0,-1,-1) </a:t>
            </a:r>
            <a:r>
              <a:rPr lang="en-GB" sz="1400" dirty="0" smtClean="0"/>
              <a:t>   (0, 1, 1)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( 0,-1, 0) </a:t>
            </a:r>
            <a:r>
              <a:rPr lang="en-GB" sz="1400" dirty="0" smtClean="0"/>
              <a:t>   (0, 1, 0)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( 0,-1, 1) </a:t>
            </a:r>
            <a:r>
              <a:rPr lang="en-GB" sz="1400" dirty="0" smtClean="0"/>
              <a:t>   (0, 1,-1)</a:t>
            </a:r>
            <a:endParaRPr lang="de-DE" sz="1400" dirty="0" smtClean="0"/>
          </a:p>
          <a:p>
            <a:pPr algn="ctr"/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( 0, 0,-1)</a:t>
            </a:r>
            <a:r>
              <a:rPr lang="en-GB" sz="1400" dirty="0" smtClean="0"/>
              <a:t>    (0, 0, 1)</a:t>
            </a:r>
            <a:endParaRPr lang="de-DE" sz="1400" dirty="0" smtClean="0"/>
          </a:p>
          <a:p>
            <a:pPr algn="ctr"/>
            <a:r>
              <a:rPr lang="en-GB" sz="1400" b="1" dirty="0" smtClean="0"/>
              <a:t>( 0, 0, 0)</a:t>
            </a:r>
            <a:r>
              <a:rPr lang="en-GB" sz="1400" dirty="0" smtClean="0"/>
              <a:t>→</a:t>
            </a:r>
            <a:r>
              <a:rPr lang="en-GB" sz="1400" b="1" dirty="0" smtClean="0"/>
              <a:t>( 0, 0, 0)</a:t>
            </a:r>
            <a:endParaRPr lang="de-DE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all found particle pairs are stored temporarily </a:t>
            </a:r>
          </a:p>
          <a:p>
            <a:pPr lvl="1"/>
            <a:r>
              <a:rPr lang="en-GB" dirty="0" smtClean="0"/>
              <a:t>-&gt; step 2 don’t has to perform the neighbour search again</a:t>
            </a:r>
          </a:p>
          <a:p>
            <a:r>
              <a:rPr lang="en-GB" dirty="0" smtClean="0"/>
              <a:t>calculation of movement rather trivial</a:t>
            </a:r>
          </a:p>
          <a:p>
            <a:pPr lvl="1"/>
            <a:r>
              <a:rPr lang="en-GB" dirty="0" smtClean="0"/>
              <a:t>Newton’s law leads from total force to acceleration (a=F/m)</a:t>
            </a:r>
          </a:p>
          <a:p>
            <a:pPr lvl="1"/>
            <a:r>
              <a:rPr lang="en-GB" dirty="0" smtClean="0"/>
              <a:t>new velocity = old velocity + elapsed time * acceleration</a:t>
            </a:r>
          </a:p>
          <a:p>
            <a:pPr lvl="1"/>
            <a:r>
              <a:rPr lang="en-GB" dirty="0" smtClean="0"/>
              <a:t>new position = old position + elapsed time * ½</a:t>
            </a:r>
            <a:br>
              <a:rPr lang="en-GB" dirty="0" smtClean="0"/>
            </a:br>
            <a:r>
              <a:rPr lang="en-GB" dirty="0" smtClean="0"/>
              <a:t>* (old velocity + new velocity)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6)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kernels</a:t>
            </a:r>
            <a:endParaRPr lang="de-DE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Basic simulation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algorithm</a:t>
            </a:r>
            <a:endParaRPr lang="en-GB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environment and user interaction</a:t>
            </a:r>
            <a:br>
              <a:rPr lang="en-GB" dirty="0" smtClean="0"/>
            </a:br>
            <a:r>
              <a:rPr lang="en-GB" dirty="0" smtClean="0"/>
              <a:t>should be simulated</a:t>
            </a:r>
          </a:p>
          <a:p>
            <a:r>
              <a:rPr lang="en-GB" dirty="0" smtClean="0"/>
              <a:t>-&gt; the fluid is contained in a (imaginary) glass, which can be moved with the mouse</a:t>
            </a:r>
          </a:p>
          <a:p>
            <a:pPr lvl="1"/>
            <a:r>
              <a:rPr lang="en-GB" dirty="0" smtClean="0"/>
              <a:t>well known scenario</a:t>
            </a:r>
          </a:p>
          <a:p>
            <a:pPr lvl="1"/>
            <a:r>
              <a:rPr lang="en-GB" dirty="0" smtClean="0"/>
              <a:t>allows long time interaction</a:t>
            </a:r>
          </a:p>
          <a:p>
            <a:pPr lvl="1"/>
            <a:r>
              <a:rPr lang="en-GB" dirty="0" smtClean="0"/>
              <a:t>one way interaction</a:t>
            </a:r>
            <a:br>
              <a:rPr lang="en-GB" dirty="0" smtClean="0"/>
            </a:br>
            <a:r>
              <a:rPr lang="en-GB" dirty="0" smtClean="0"/>
              <a:t>(fluid doesn’t influence glass)</a:t>
            </a:r>
          </a:p>
          <a:p>
            <a:pPr lvl="1"/>
            <a:r>
              <a:rPr lang="en-GB" dirty="0" smtClean="0"/>
              <a:t>glass simple to model</a:t>
            </a:r>
          </a:p>
          <a:p>
            <a:pPr lvl="1"/>
            <a:r>
              <a:rPr lang="en-GB" dirty="0" smtClean="0"/>
              <a:t>simple collision code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7)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Environment and user interaction</a:t>
            </a:r>
            <a:endParaRPr lang="en-GB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86446" y="2428868"/>
            <a:ext cx="3007043" cy="341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“glass -&gt; particle” interaction handled in the same was as “particle &lt;-&gt; particle” interaction</a:t>
            </a:r>
          </a:p>
          <a:p>
            <a:r>
              <a:rPr lang="en-GB" dirty="0" smtClean="0"/>
              <a:t>-&gt; extra steps for glass related density calculation</a:t>
            </a:r>
            <a:br>
              <a:rPr lang="en-GB" dirty="0" smtClean="0"/>
            </a:br>
            <a:r>
              <a:rPr lang="en-GB" dirty="0" smtClean="0"/>
              <a:t>and glass related forces calculation added</a:t>
            </a:r>
          </a:p>
          <a:p>
            <a:r>
              <a:rPr lang="en-GB" dirty="0" smtClean="0"/>
              <a:t>-&gt; simulation now consists of 6 steps:</a:t>
            </a:r>
          </a:p>
          <a:p>
            <a:pPr marL="2228850" lvl="4" indent="-457200">
              <a:buFont typeface="+mj-lt"/>
              <a:buAutoNum type="arabicPeriod"/>
            </a:pPr>
            <a:endParaRPr lang="en-GB" sz="1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update </a:t>
            </a:r>
            <a:r>
              <a:rPr lang="en-GB" sz="1800" dirty="0" smtClean="0"/>
              <a:t>densities (particle &lt;-&gt; particle)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update </a:t>
            </a:r>
            <a:r>
              <a:rPr lang="en-GB" sz="1800" dirty="0" smtClean="0"/>
              <a:t>densities (glass -&gt; particle)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update </a:t>
            </a:r>
            <a:r>
              <a:rPr lang="en-GB" sz="1800" dirty="0" smtClean="0"/>
              <a:t>pressure forces, viscosity forces and colour field (particle &lt;-&gt; particle)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update </a:t>
            </a:r>
            <a:r>
              <a:rPr lang="en-GB" sz="1800" dirty="0" smtClean="0"/>
              <a:t>pressure and viscosity forces (glass -&gt; particle)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move </a:t>
            </a:r>
            <a:r>
              <a:rPr lang="en-GB" sz="1800" dirty="0" smtClean="0"/>
              <a:t>particles, enforce glass boundary, clear fields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800" dirty="0" smtClean="0"/>
              <a:t>update </a:t>
            </a:r>
            <a:r>
              <a:rPr lang="en-GB" sz="1800" dirty="0" smtClean="0"/>
              <a:t>the neighbour search grid</a:t>
            </a:r>
          </a:p>
          <a:p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7)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Environment and user interaction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basis: Navier Stokes equations</a:t>
            </a:r>
          </a:p>
          <a:p>
            <a:r>
              <a:rPr lang="en-GB" dirty="0" smtClean="0"/>
              <a:t>mostly result in non-linear PDEs</a:t>
            </a:r>
          </a:p>
          <a:p>
            <a:r>
              <a:rPr lang="en-GB" dirty="0" smtClean="0"/>
              <a:t>-&gt; numerical methods</a:t>
            </a:r>
          </a:p>
          <a:p>
            <a:r>
              <a:rPr lang="en-GB" dirty="0" smtClean="0"/>
              <a:t>common: discretize (grid) + finite differences (or FEM)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How to simulate fluids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3357561"/>
            <a:ext cx="2571768" cy="2433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uppieren 8"/>
          <p:cNvGrpSpPr/>
          <p:nvPr/>
        </p:nvGrpSpPr>
        <p:grpSpPr>
          <a:xfrm>
            <a:off x="1500166" y="3357561"/>
            <a:ext cx="2428892" cy="2419459"/>
            <a:chOff x="1071538" y="1142984"/>
            <a:chExt cx="2151496" cy="2143140"/>
          </a:xfrm>
        </p:grpSpPr>
        <p:sp>
          <p:nvSpPr>
            <p:cNvPr id="10" name="Freihandform 9"/>
            <p:cNvSpPr/>
            <p:nvPr/>
          </p:nvSpPr>
          <p:spPr>
            <a:xfrm>
              <a:off x="1146773" y="1302190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071538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1500166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1928794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2357422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2786050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1071538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1500166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1928794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2357422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2786050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1071538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1500166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1928794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2357422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2786050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071538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1500166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1928794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2357422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2786050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071538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1500166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/>
            <p:cNvSpPr/>
            <p:nvPr/>
          </p:nvSpPr>
          <p:spPr>
            <a:xfrm>
              <a:off x="1928794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/>
          </p:nvSpPr>
          <p:spPr>
            <a:xfrm>
              <a:off x="2357422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/>
            <p:cNvSpPr/>
            <p:nvPr/>
          </p:nvSpPr>
          <p:spPr>
            <a:xfrm>
              <a:off x="2786050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Pfeil nach rechts 35"/>
            <p:cNvSpPr/>
            <p:nvPr/>
          </p:nvSpPr>
          <p:spPr>
            <a:xfrm>
              <a:off x="2285984" y="2143116"/>
              <a:ext cx="214314" cy="1428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Pfeil nach rechts 36"/>
            <p:cNvSpPr/>
            <p:nvPr/>
          </p:nvSpPr>
          <p:spPr>
            <a:xfrm>
              <a:off x="1857356" y="2143116"/>
              <a:ext cx="214314" cy="1428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Pfeil nach unten 37"/>
            <p:cNvSpPr/>
            <p:nvPr/>
          </p:nvSpPr>
          <p:spPr>
            <a:xfrm>
              <a:off x="2071670" y="1928802"/>
              <a:ext cx="142876" cy="21431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Pfeil nach unten 38"/>
            <p:cNvSpPr/>
            <p:nvPr/>
          </p:nvSpPr>
          <p:spPr>
            <a:xfrm>
              <a:off x="2071670" y="2357430"/>
              <a:ext cx="142876" cy="21431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Freihandform 39"/>
            <p:cNvSpPr/>
            <p:nvPr/>
          </p:nvSpPr>
          <p:spPr>
            <a:xfrm>
              <a:off x="1142976" y="1285860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kernels</a:t>
            </a:r>
            <a:endParaRPr lang="de-DE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Basic simulation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algorithm</a:t>
            </a:r>
            <a:endParaRPr lang="en-GB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consumer PCs equipped with multi-core CPUs</a:t>
            </a:r>
          </a:p>
          <a:p>
            <a:pPr lvl="1"/>
            <a:r>
              <a:rPr lang="en-GB" dirty="0" smtClean="0"/>
              <a:t>multi-threading necessary to utilise their full power</a:t>
            </a:r>
          </a:p>
          <a:p>
            <a:pPr lvl="1"/>
            <a:r>
              <a:rPr lang="en-GB" dirty="0" smtClean="0"/>
              <a:t>step-based simulation -&gt; very short reoccurring tasks</a:t>
            </a:r>
          </a:p>
          <a:p>
            <a:pPr lvl="2"/>
            <a:r>
              <a:rPr lang="en-GB" dirty="0" smtClean="0"/>
              <a:t>no task-parallelism possible -&gt; utilize data-</a:t>
            </a:r>
            <a:r>
              <a:rPr lang="en-GB" dirty="0" smtClean="0"/>
              <a:t>parallelism</a:t>
            </a:r>
            <a:endParaRPr lang="en-GB" dirty="0" smtClean="0"/>
          </a:p>
          <a:p>
            <a:pPr lvl="1"/>
            <a:r>
              <a:rPr lang="en-GB" dirty="0" smtClean="0"/>
              <a:t>-&gt; thread manager (pool) to avoid expensive thread creations and control job handover</a:t>
            </a:r>
          </a:p>
          <a:p>
            <a:pPr lvl="1"/>
            <a:r>
              <a:rPr lang="en-GB" dirty="0" smtClean="0"/>
              <a:t>5 of the 6 steps where made multi-threaded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8)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Multithreading optimisation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step 1: “particle &lt;-&gt; particle” density calculation</a:t>
            </a:r>
          </a:p>
          <a:p>
            <a:pPr lvl="1"/>
            <a:r>
              <a:rPr lang="en-GB" dirty="0" smtClean="0"/>
              <a:t>neighbour search multi-threaded</a:t>
            </a:r>
          </a:p>
          <a:p>
            <a:pPr lvl="1"/>
            <a:r>
              <a:rPr lang="en-GB" dirty="0" smtClean="0"/>
              <a:t>grid cells distributed among threads</a:t>
            </a:r>
          </a:p>
          <a:p>
            <a:pPr lvl="1"/>
            <a:r>
              <a:rPr lang="en-GB" dirty="0" smtClean="0"/>
              <a:t>problem: particle pairs between different cells</a:t>
            </a:r>
          </a:p>
          <a:p>
            <a:pPr lvl="2"/>
            <a:r>
              <a:rPr lang="en-GB" dirty="0" smtClean="0"/>
              <a:t>two threads could simultaneous try to add their</a:t>
            </a:r>
            <a:br>
              <a:rPr lang="en-GB" dirty="0" smtClean="0"/>
            </a:br>
            <a:r>
              <a:rPr lang="en-GB" dirty="0" smtClean="0"/>
              <a:t>contribution to the same particle</a:t>
            </a:r>
          </a:p>
          <a:p>
            <a:pPr lvl="2"/>
            <a:r>
              <a:rPr lang="en-GB" dirty="0" smtClean="0"/>
              <a:t>add operation not atomic -&gt; summand could get swallowed</a:t>
            </a:r>
          </a:p>
          <a:p>
            <a:pPr lvl="2"/>
            <a:r>
              <a:rPr lang="en-GB" dirty="0" smtClean="0"/>
              <a:t>-&gt; synchronisation (i.e. atomic ops) ?</a:t>
            </a:r>
          </a:p>
          <a:p>
            <a:pPr lvl="2"/>
            <a:r>
              <a:rPr lang="en-GB" dirty="0" smtClean="0"/>
              <a:t>NO: would eliminate performance gain</a:t>
            </a:r>
          </a:p>
          <a:p>
            <a:pPr lvl="2"/>
            <a:r>
              <a:rPr lang="en-GB" dirty="0" smtClean="0"/>
              <a:t>instead: only make density volatile and accept extremely</a:t>
            </a:r>
            <a:br>
              <a:rPr lang="en-GB" dirty="0" smtClean="0"/>
            </a:br>
            <a:r>
              <a:rPr lang="en-GB" dirty="0" smtClean="0"/>
              <a:t>rare collisions (no big failure)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8)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Multithreading optimisation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step 3: force and colour-field calculation</a:t>
            </a:r>
          </a:p>
          <a:p>
            <a:pPr lvl="1"/>
            <a:r>
              <a:rPr lang="en-GB" dirty="0" smtClean="0"/>
              <a:t>each thread gets its own pair-list from step 1</a:t>
            </a:r>
          </a:p>
          <a:p>
            <a:pPr lvl="1"/>
            <a:r>
              <a:rPr lang="en-GB" dirty="0" smtClean="0"/>
              <a:t>arrays volatile again</a:t>
            </a:r>
          </a:p>
          <a:p>
            <a:r>
              <a:rPr lang="en-GB" dirty="0" smtClean="0"/>
              <a:t>steps 2, 4, 5</a:t>
            </a:r>
          </a:p>
          <a:p>
            <a:pPr lvl="1"/>
            <a:r>
              <a:rPr lang="en-GB" dirty="0" smtClean="0"/>
              <a:t>each thread processes the same count of particles</a:t>
            </a:r>
          </a:p>
          <a:p>
            <a:pPr lvl="1"/>
            <a:r>
              <a:rPr lang="en-GB" dirty="0" smtClean="0"/>
              <a:t>no collisions possible</a:t>
            </a:r>
          </a:p>
          <a:p>
            <a:r>
              <a:rPr lang="en-GB" dirty="0" smtClean="0"/>
              <a:t>step 6: update of the neighbour-search-grid</a:t>
            </a:r>
          </a:p>
          <a:p>
            <a:pPr lvl="1"/>
            <a:r>
              <a:rPr lang="en-GB" dirty="0" smtClean="0"/>
              <a:t>not parallelisable in a reasonable way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8)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Multithreading optimisation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158" y="1077362"/>
            <a:ext cx="8443914" cy="1065754"/>
          </a:xfrm>
        </p:spPr>
        <p:txBody>
          <a:bodyPr/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357158" y="5072074"/>
            <a:ext cx="8443914" cy="107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Visualisation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AutoNum type="romanUcPeriod" startAt="3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Conclusion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357158" y="2214554"/>
            <a:ext cx="4071966" cy="300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of fluid mechanics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Basics of smoothed particle hydrodynamics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Particle based, mathematical model of fluid motion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Smoothing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kernels</a:t>
            </a:r>
            <a:endParaRPr lang="de-DE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514350">
              <a:spcBef>
                <a:spcPts val="1400"/>
              </a:spcBef>
              <a:buSzPct val="90000"/>
              <a:buFont typeface="+mj-lt"/>
              <a:buAutoNum type="arabicParenR"/>
              <a:defRPr/>
            </a:pP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Basic simulation 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algorithm</a:t>
            </a:r>
            <a:endParaRPr lang="en-GB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Inhaltsplatzhalter 3"/>
          <p:cNvSpPr txBox="1">
            <a:spLocks/>
          </p:cNvSpPr>
          <p:nvPr/>
        </p:nvSpPr>
        <p:spPr>
          <a:xfrm>
            <a:off x="4648200" y="2214554"/>
            <a:ext cx="4138642" cy="30718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Implementation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Environment and user interaction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Multithreading optimisation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Results</a:t>
            </a:r>
          </a:p>
          <a:p>
            <a:pPr marL="914400" marR="0" lvl="1" indent="-514350" algn="l" defTabSz="914400" rtl="0" eaLnBrk="1" fontAlgn="auto" latinLnBrk="0" hangingPunct="1">
              <a:spcBef>
                <a:spcPts val="1400"/>
              </a:spcBef>
              <a:spcAft>
                <a:spcPts val="0"/>
              </a:spcAft>
              <a:buClrTx/>
              <a:buSzPct val="90000"/>
              <a:buFont typeface="+mj-lt"/>
              <a:buAutoNum type="arabicParenR" startAt="6"/>
              <a:tabLst/>
              <a:defRPr/>
            </a:pP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Further work and outlook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performance results:</a:t>
            </a:r>
          </a:p>
          <a:p>
            <a:pPr lvl="1"/>
            <a:r>
              <a:rPr lang="en-GB" dirty="0" smtClean="0"/>
              <a:t>test machine:</a:t>
            </a:r>
          </a:p>
          <a:p>
            <a:pPr lvl="2"/>
            <a:r>
              <a:rPr lang="en-GB" dirty="0" smtClean="0"/>
              <a:t>CPU:	Intel Core 2 Quad Q6600 @ 3.2 GHz</a:t>
            </a:r>
          </a:p>
          <a:p>
            <a:pPr lvl="2"/>
            <a:r>
              <a:rPr lang="en-GB" dirty="0" smtClean="0"/>
              <a:t>RAM:	2 GB</a:t>
            </a:r>
          </a:p>
          <a:p>
            <a:pPr lvl="1"/>
            <a:r>
              <a:rPr lang="en-GB" dirty="0" smtClean="0"/>
              <a:t>simulation of all possible forces</a:t>
            </a:r>
          </a:p>
          <a:p>
            <a:pPr lvl="1"/>
            <a:r>
              <a:rPr lang="en-GB" dirty="0" smtClean="0"/>
              <a:t>sprite visualisation active (no measureable overhead)</a:t>
            </a:r>
          </a:p>
          <a:p>
            <a:pPr lvl="3"/>
            <a:endParaRPr lang="en-GB" dirty="0" smtClean="0"/>
          </a:p>
          <a:p>
            <a:pPr lvl="1"/>
            <a:r>
              <a:rPr lang="en-GB" dirty="0" smtClean="0"/>
              <a:t>1728 (12³) particles: 330 FPS</a:t>
            </a:r>
          </a:p>
          <a:p>
            <a:pPr lvl="1"/>
            <a:r>
              <a:rPr lang="en-GB" dirty="0" smtClean="0"/>
              <a:t>10648 (22³) particles: 53 FPS</a:t>
            </a:r>
          </a:p>
          <a:p>
            <a:pPr lvl="1"/>
            <a:r>
              <a:rPr lang="en-GB" dirty="0" smtClean="0"/>
              <a:t>27000 (30³) particles: 14 FPS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plausibility of the fluids behaviour</a:t>
            </a:r>
          </a:p>
          <a:p>
            <a:pPr lvl="1"/>
            <a:r>
              <a:rPr lang="en-GB" dirty="0" smtClean="0"/>
              <a:t>harder to measure</a:t>
            </a:r>
          </a:p>
          <a:p>
            <a:pPr lvl="1"/>
            <a:r>
              <a:rPr lang="en-GB" dirty="0" smtClean="0"/>
              <a:t>simulates all major effects that are</a:t>
            </a:r>
            <a:br>
              <a:rPr lang="en-GB" dirty="0" smtClean="0"/>
            </a:br>
            <a:r>
              <a:rPr lang="en-GB" dirty="0" smtClean="0"/>
              <a:t>observable at real fluids in real glasses</a:t>
            </a:r>
          </a:p>
          <a:p>
            <a:pPr lvl="2"/>
            <a:r>
              <a:rPr lang="en-GB" dirty="0" smtClean="0"/>
              <a:t>vortex formation</a:t>
            </a:r>
          </a:p>
          <a:p>
            <a:pPr lvl="2"/>
            <a:r>
              <a:rPr lang="en-GB" dirty="0" smtClean="0"/>
              <a:t>wave breaking</a:t>
            </a:r>
          </a:p>
          <a:p>
            <a:pPr lvl="2"/>
            <a:r>
              <a:rPr lang="en-GB" dirty="0" smtClean="0"/>
              <a:t>wave reflection</a:t>
            </a:r>
            <a:endParaRPr lang="en-GB" dirty="0" smtClean="0"/>
          </a:p>
          <a:p>
            <a:pPr lvl="2"/>
            <a:r>
              <a:rPr lang="en-GB" dirty="0" smtClean="0"/>
              <a:t>drop formation</a:t>
            </a:r>
          </a:p>
          <a:p>
            <a:pPr lvl="2"/>
            <a:r>
              <a:rPr lang="en-GB" dirty="0" smtClean="0"/>
              <a:t>drops draining down the side of the glass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pic>
        <p:nvPicPr>
          <p:cNvPr id="7" name="Grafik 6" descr="wirbel.png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1643042" y="1500174"/>
            <a:ext cx="2982576" cy="2236931"/>
          </a:xfrm>
          <a:prstGeom prst="rect">
            <a:avLst/>
          </a:prstGeom>
        </p:spPr>
      </p:pic>
      <p:pic>
        <p:nvPicPr>
          <p:cNvPr id="8" name="Grafik 7" descr="welle.png"/>
          <p:cNvPicPr/>
          <p:nvPr/>
        </p:nvPicPr>
        <p:blipFill>
          <a:blip r:embed="rId4" cstate="screen"/>
          <a:stretch>
            <a:fillRect/>
          </a:stretch>
        </p:blipFill>
        <p:spPr>
          <a:xfrm>
            <a:off x="4714876" y="1500174"/>
            <a:ext cx="2982511" cy="2236884"/>
          </a:xfrm>
          <a:prstGeom prst="rect">
            <a:avLst/>
          </a:prstGeom>
        </p:spPr>
      </p:pic>
      <p:pic>
        <p:nvPicPr>
          <p:cNvPr id="9" name="Grafik 12" descr="tropfen.png"/>
          <p:cNvPicPr/>
          <p:nvPr/>
        </p:nvPicPr>
        <p:blipFill>
          <a:blip r:embed="rId5" cstate="screen"/>
          <a:stretch>
            <a:fillRect/>
          </a:stretch>
        </p:blipFill>
        <p:spPr>
          <a:xfrm>
            <a:off x="1643042" y="3786190"/>
            <a:ext cx="2979046" cy="2234280"/>
          </a:xfrm>
          <a:prstGeom prst="rect">
            <a:avLst/>
          </a:prstGeom>
        </p:spPr>
      </p:pic>
      <p:pic>
        <p:nvPicPr>
          <p:cNvPr id="10" name="Grafik 13" descr="reflektion.png"/>
          <p:cNvPicPr/>
          <p:nvPr/>
        </p:nvPicPr>
        <p:blipFill>
          <a:blip r:embed="rId6" cstate="screen"/>
          <a:stretch>
            <a:fillRect/>
          </a:stretch>
        </p:blipFill>
        <p:spPr>
          <a:xfrm>
            <a:off x="4714876" y="3786190"/>
            <a:ext cx="2982575" cy="2236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>
              <a:buNone/>
            </a:pPr>
            <a:r>
              <a:rPr lang="en-GB" dirty="0" smtClean="0"/>
              <a:t>demonstration?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9)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incompressibility</a:t>
            </a:r>
          </a:p>
          <a:p>
            <a:pPr lvl="1"/>
            <a:r>
              <a:rPr lang="en-GB" dirty="0" smtClean="0"/>
              <a:t>some ideas in the literature</a:t>
            </a:r>
          </a:p>
          <a:p>
            <a:pPr lvl="1"/>
            <a:r>
              <a:rPr lang="en-GB" dirty="0" smtClean="0"/>
              <a:t>but apparently none used in a realtime simulation so far</a:t>
            </a:r>
          </a:p>
          <a:p>
            <a:r>
              <a:rPr lang="en-GB" dirty="0" smtClean="0"/>
              <a:t>surface tension</a:t>
            </a:r>
          </a:p>
          <a:p>
            <a:pPr lvl="1"/>
            <a:r>
              <a:rPr lang="en-GB" dirty="0" smtClean="0"/>
              <a:t>colour-field Laplacian problematic</a:t>
            </a:r>
          </a:p>
          <a:p>
            <a:pPr lvl="1"/>
            <a:r>
              <a:rPr lang="en-GB" dirty="0" smtClean="0"/>
              <a:t>model based on cohesive forces proposed by Becker and </a:t>
            </a:r>
            <a:r>
              <a:rPr lang="en-GB" dirty="0" err="1" smtClean="0"/>
              <a:t>Teschner</a:t>
            </a:r>
            <a:endParaRPr lang="en-GB" dirty="0" smtClean="0"/>
          </a:p>
          <a:p>
            <a:pPr lvl="1"/>
            <a:r>
              <a:rPr lang="en-GB" dirty="0" smtClean="0"/>
              <a:t>similar model already implemented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10)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Further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alternative to (Eulerian) grid based approach:</a:t>
            </a:r>
            <a:br>
              <a:rPr lang="en-GB" dirty="0" smtClean="0"/>
            </a:br>
            <a:r>
              <a:rPr lang="en-GB" dirty="0" smtClean="0"/>
              <a:t>particle based methods (Lagrangian)</a:t>
            </a:r>
          </a:p>
          <a:p>
            <a:r>
              <a:rPr lang="en-GB" dirty="0" smtClean="0"/>
              <a:t>represent fluid as set of particles</a:t>
            </a:r>
          </a:p>
          <a:p>
            <a:r>
              <a:rPr lang="en-GB" dirty="0" smtClean="0"/>
              <a:t>particle dynamics simulate fluid flow</a:t>
            </a:r>
          </a:p>
          <a:p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How to simulate fluids</a:t>
            </a:r>
            <a:endParaRPr lang="en-GB" dirty="0"/>
          </a:p>
        </p:txBody>
      </p:sp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3357562"/>
            <a:ext cx="242889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1" name="Gruppieren 60"/>
          <p:cNvGrpSpPr/>
          <p:nvPr/>
        </p:nvGrpSpPr>
        <p:grpSpPr>
          <a:xfrm>
            <a:off x="1571604" y="3500438"/>
            <a:ext cx="2394160" cy="2117510"/>
            <a:chOff x="4071934" y="1428736"/>
            <a:chExt cx="2076261" cy="1836345"/>
          </a:xfrm>
        </p:grpSpPr>
        <p:sp>
          <p:nvSpPr>
            <p:cNvPr id="62" name="Freihandform 61"/>
            <p:cNvSpPr/>
            <p:nvPr/>
          </p:nvSpPr>
          <p:spPr>
            <a:xfrm>
              <a:off x="4071934" y="1428736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Freihandform 62"/>
            <p:cNvSpPr/>
            <p:nvPr/>
          </p:nvSpPr>
          <p:spPr>
            <a:xfrm>
              <a:off x="4071934" y="1428736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63"/>
            <p:cNvSpPr/>
            <p:nvPr/>
          </p:nvSpPr>
          <p:spPr>
            <a:xfrm>
              <a:off x="4143372" y="207167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64"/>
            <p:cNvSpPr/>
            <p:nvPr/>
          </p:nvSpPr>
          <p:spPr>
            <a:xfrm>
              <a:off x="4357686" y="1785926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65"/>
            <p:cNvSpPr/>
            <p:nvPr/>
          </p:nvSpPr>
          <p:spPr>
            <a:xfrm>
              <a:off x="4572000" y="150017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/>
            <p:cNvSpPr/>
            <p:nvPr/>
          </p:nvSpPr>
          <p:spPr>
            <a:xfrm>
              <a:off x="4929190" y="171448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67"/>
            <p:cNvSpPr/>
            <p:nvPr/>
          </p:nvSpPr>
          <p:spPr>
            <a:xfrm>
              <a:off x="4714876" y="2000240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/>
            <p:cNvSpPr/>
            <p:nvPr/>
          </p:nvSpPr>
          <p:spPr>
            <a:xfrm>
              <a:off x="5286380" y="1928802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69"/>
            <p:cNvSpPr/>
            <p:nvPr/>
          </p:nvSpPr>
          <p:spPr>
            <a:xfrm>
              <a:off x="4857752" y="257174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Ellipse 70"/>
            <p:cNvSpPr/>
            <p:nvPr/>
          </p:nvSpPr>
          <p:spPr>
            <a:xfrm>
              <a:off x="4357686" y="2357430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Ellipse 71"/>
            <p:cNvSpPr/>
            <p:nvPr/>
          </p:nvSpPr>
          <p:spPr>
            <a:xfrm>
              <a:off x="4929190" y="221455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Ellipse 72"/>
            <p:cNvSpPr/>
            <p:nvPr/>
          </p:nvSpPr>
          <p:spPr>
            <a:xfrm>
              <a:off x="5429256" y="242886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Ellipse 73"/>
            <p:cNvSpPr/>
            <p:nvPr/>
          </p:nvSpPr>
          <p:spPr>
            <a:xfrm>
              <a:off x="4429124" y="278605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Ellipse 74"/>
            <p:cNvSpPr/>
            <p:nvPr/>
          </p:nvSpPr>
          <p:spPr>
            <a:xfrm>
              <a:off x="4929190" y="2857496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Ellipse 75"/>
            <p:cNvSpPr/>
            <p:nvPr/>
          </p:nvSpPr>
          <p:spPr>
            <a:xfrm>
              <a:off x="5286380" y="278605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Ellipse 76"/>
            <p:cNvSpPr/>
            <p:nvPr/>
          </p:nvSpPr>
          <p:spPr>
            <a:xfrm>
              <a:off x="5643570" y="3000372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Pfeil nach rechts 77"/>
            <p:cNvSpPr/>
            <p:nvPr/>
          </p:nvSpPr>
          <p:spPr>
            <a:xfrm rot="2340688">
              <a:off x="5072932" y="2369005"/>
              <a:ext cx="276426" cy="1842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environment interaction</a:t>
            </a:r>
          </a:p>
          <a:p>
            <a:pPr lvl="1"/>
            <a:r>
              <a:rPr lang="en-GB" dirty="0" smtClean="0"/>
              <a:t>support a richer environment</a:t>
            </a:r>
          </a:p>
          <a:p>
            <a:pPr lvl="1"/>
            <a:r>
              <a:rPr lang="en-GB" dirty="0" smtClean="0"/>
              <a:t>simulate obstacles with virtual particles</a:t>
            </a:r>
          </a:p>
          <a:p>
            <a:pPr lvl="2"/>
            <a:r>
              <a:rPr lang="en-GB" dirty="0" smtClean="0"/>
              <a:t>would also make two-way interaction very easy</a:t>
            </a:r>
            <a:br>
              <a:rPr lang="en-GB" dirty="0" smtClean="0"/>
            </a:br>
            <a:r>
              <a:rPr lang="en-GB" dirty="0" smtClean="0"/>
              <a:t>(-&gt; i.e. interaction with rigid body simulation)</a:t>
            </a:r>
          </a:p>
          <a:p>
            <a:pPr lvl="2"/>
            <a:r>
              <a:rPr lang="en-GB" dirty="0" smtClean="0"/>
              <a:t>mapping from conventional geometric objects</a:t>
            </a:r>
            <a:br>
              <a:rPr lang="en-GB" dirty="0" smtClean="0"/>
            </a:br>
            <a:r>
              <a:rPr lang="en-GB" dirty="0" smtClean="0"/>
              <a:t>to particles required</a:t>
            </a:r>
          </a:p>
          <a:p>
            <a:pPr lvl="2"/>
            <a:r>
              <a:rPr lang="en-GB" dirty="0" smtClean="0"/>
              <a:t>high total number of particles</a:t>
            </a:r>
          </a:p>
          <a:p>
            <a:pPr lvl="1"/>
            <a:r>
              <a:rPr lang="en-GB" dirty="0" smtClean="0"/>
              <a:t>alternative: interact with simplified geometry</a:t>
            </a:r>
          </a:p>
          <a:p>
            <a:pPr lvl="2"/>
            <a:r>
              <a:rPr lang="en-GB" dirty="0" smtClean="0"/>
              <a:t>perhaps more efficient</a:t>
            </a:r>
          </a:p>
          <a:p>
            <a:pPr>
              <a:buNone/>
            </a:pP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10)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Further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neighbour search</a:t>
            </a:r>
          </a:p>
          <a:p>
            <a:pPr lvl="1"/>
            <a:r>
              <a:rPr lang="en-GB" dirty="0" smtClean="0"/>
              <a:t>current approach not greatly spatial flexible</a:t>
            </a:r>
          </a:p>
          <a:p>
            <a:pPr lvl="2"/>
            <a:r>
              <a:rPr lang="en-GB" dirty="0" smtClean="0"/>
              <a:t>destroys advantage of particle approach somewhat</a:t>
            </a:r>
            <a:endParaRPr lang="en-GB" dirty="0" smtClean="0"/>
          </a:p>
          <a:p>
            <a:pPr lvl="1"/>
            <a:r>
              <a:rPr lang="en-GB" dirty="0" smtClean="0"/>
              <a:t>use hashing algorithms to map unlimited space</a:t>
            </a:r>
            <a:br>
              <a:rPr lang="en-GB" dirty="0" smtClean="0"/>
            </a:br>
            <a:r>
              <a:rPr lang="en-GB" dirty="0" smtClean="0"/>
              <a:t>partitions to limited amount of slots</a:t>
            </a:r>
          </a:p>
          <a:p>
            <a:pPr lvl="1"/>
            <a:r>
              <a:rPr lang="en-GB" dirty="0" smtClean="0"/>
              <a:t>consider different space partitioning algorithms</a:t>
            </a:r>
          </a:p>
          <a:p>
            <a:r>
              <a:rPr lang="en-GB" dirty="0" smtClean="0"/>
              <a:t>target hardware</a:t>
            </a:r>
          </a:p>
          <a:p>
            <a:pPr lvl="1"/>
            <a:r>
              <a:rPr lang="en-GB" dirty="0" smtClean="0"/>
              <a:t>implement simulation on the GPU</a:t>
            </a:r>
          </a:p>
          <a:p>
            <a:pPr lvl="1"/>
            <a:r>
              <a:rPr lang="en-GB" dirty="0" smtClean="0"/>
              <a:t>wait for CPU manufactures to provide</a:t>
            </a:r>
            <a:br>
              <a:rPr lang="en-GB" dirty="0" smtClean="0"/>
            </a:br>
            <a:r>
              <a:rPr lang="en-GB" dirty="0" smtClean="0"/>
              <a:t>SPMD optimised hardware</a:t>
            </a:r>
          </a:p>
          <a:p>
            <a:pPr lvl="2"/>
            <a:r>
              <a:rPr lang="en-GB" dirty="0" smtClean="0"/>
              <a:t>Intel: </a:t>
            </a:r>
            <a:r>
              <a:rPr lang="en-GB" dirty="0" err="1" smtClean="0"/>
              <a:t>Larrabee</a:t>
            </a:r>
            <a:r>
              <a:rPr lang="en-GB" dirty="0" smtClean="0"/>
              <a:t> (x86 GPU)</a:t>
            </a:r>
          </a:p>
          <a:p>
            <a:pPr lvl="2"/>
            <a:r>
              <a:rPr lang="en-GB" dirty="0" smtClean="0"/>
              <a:t>AMD: Fusion (later products)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Fluid simulation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10)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Further work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Target </a:t>
            </a:r>
            <a:r>
              <a:rPr lang="en-GB" sz="2000" dirty="0" smtClean="0"/>
              <a:t>graphics APIs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Direct particle rendering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Isosurface rendering with marching cubes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isosurface raytracing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volumetric density field construction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Alternatives and further work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short:</a:t>
            </a:r>
          </a:p>
          <a:p>
            <a:pPr lvl="1"/>
            <a:r>
              <a:rPr lang="en-GB" dirty="0" smtClean="0"/>
              <a:t>sprite rendering and marching cubes implemented</a:t>
            </a:r>
            <a:br>
              <a:rPr lang="en-GB" dirty="0" smtClean="0"/>
            </a:br>
            <a:r>
              <a:rPr lang="en-GB" dirty="0" smtClean="0"/>
              <a:t>for D3D 9 (entirely fixed function) and D3D 10</a:t>
            </a:r>
          </a:p>
          <a:p>
            <a:pPr lvl="1"/>
            <a:r>
              <a:rPr lang="en-GB" dirty="0" smtClean="0"/>
              <a:t>isosurface ray-casting D3D10 exclusive</a:t>
            </a:r>
          </a:p>
          <a:p>
            <a:pPr lvl="2"/>
            <a:r>
              <a:rPr lang="en-GB" dirty="0" smtClean="0"/>
              <a:t>makes use of geometry shaders</a:t>
            </a:r>
          </a:p>
          <a:p>
            <a:pPr lvl="2"/>
            <a:r>
              <a:rPr lang="en-GB" dirty="0" smtClean="0"/>
              <a:t>makes use of way more flexible render target choice</a:t>
            </a:r>
          </a:p>
          <a:p>
            <a:pPr lvl="2"/>
            <a:r>
              <a:rPr lang="en-GB" dirty="0" smtClean="0"/>
              <a:t>makes heavy use of branching and flow control</a:t>
            </a:r>
          </a:p>
          <a:p>
            <a:pPr lvl="2"/>
            <a:r>
              <a:rPr lang="en-GB" dirty="0" smtClean="0"/>
              <a:t>is portable, but would become far less elegant with D3D9</a:t>
            </a:r>
          </a:p>
          <a:p>
            <a:pPr lvl="1"/>
            <a:r>
              <a:rPr lang="en-GB" dirty="0" smtClean="0"/>
              <a:t>introduction to D3D10 in the thesis</a:t>
            </a:r>
            <a:br>
              <a:rPr lang="en-GB" dirty="0" smtClean="0"/>
            </a:br>
            <a:r>
              <a:rPr lang="en-GB" dirty="0" smtClean="0"/>
              <a:t>(but you can just as well read the material from Microsoft)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Target graphics APIs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Target </a:t>
            </a:r>
            <a:r>
              <a:rPr lang="en-GB" sz="2000" dirty="0" smtClean="0"/>
              <a:t>graphics APIs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b="1" dirty="0" smtClean="0"/>
              <a:t>Direct particle rendering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Isosurface rendering with marching cubes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isosurface raytracing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volumetric density field construction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Alternatives and further work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useful for:</a:t>
            </a:r>
          </a:p>
          <a:p>
            <a:pPr lvl="1"/>
            <a:r>
              <a:rPr lang="en-GB" sz="1800" dirty="0" smtClean="0"/>
              <a:t>analysis of the particle behaviour</a:t>
            </a:r>
          </a:p>
          <a:p>
            <a:pPr lvl="1"/>
            <a:r>
              <a:rPr lang="en-GB" sz="1800" dirty="0" smtClean="0"/>
              <a:t>simulation </a:t>
            </a:r>
            <a:r>
              <a:rPr lang="en-GB" sz="1800" dirty="0" smtClean="0"/>
              <a:t>debugging</a:t>
            </a:r>
          </a:p>
          <a:p>
            <a:pPr lvl="1"/>
            <a:r>
              <a:rPr lang="en-GB" sz="1800" dirty="0" smtClean="0"/>
              <a:t>visualisation of fluid properties</a:t>
            </a:r>
            <a:br>
              <a:rPr lang="en-GB" sz="1800" dirty="0" smtClean="0"/>
            </a:br>
            <a:r>
              <a:rPr lang="en-GB" sz="1800" dirty="0" smtClean="0"/>
              <a:t>(size-, transparency- or colour-coding)</a:t>
            </a:r>
          </a:p>
          <a:p>
            <a:r>
              <a:rPr lang="en-GB" sz="2000" dirty="0" smtClean="0"/>
              <a:t>D3D9 implementation</a:t>
            </a:r>
          </a:p>
          <a:p>
            <a:pPr lvl="1"/>
            <a:r>
              <a:rPr lang="en-GB" sz="1800" dirty="0" smtClean="0"/>
              <a:t>fixed function point sprite functionality used</a:t>
            </a:r>
          </a:p>
          <a:p>
            <a:r>
              <a:rPr lang="en-GB" sz="2000" dirty="0" smtClean="0"/>
              <a:t>D3D10 implementation</a:t>
            </a:r>
          </a:p>
          <a:p>
            <a:pPr lvl="1"/>
            <a:r>
              <a:rPr lang="en-GB" sz="1800" dirty="0" smtClean="0"/>
              <a:t>geometry shader used</a:t>
            </a:r>
            <a:endParaRPr lang="en-GB" sz="1800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Direct particle rendering</a:t>
            </a:r>
            <a:endParaRPr lang="en-GB" dirty="0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4071942"/>
            <a:ext cx="6681801" cy="1872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Target </a:t>
            </a:r>
            <a:r>
              <a:rPr lang="en-GB" sz="2000" dirty="0" smtClean="0"/>
              <a:t>graphics APIs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Direct particle rendering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b="1" dirty="0" smtClean="0"/>
              <a:t>Isosurface rendering with marching cubes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isosurface raytracing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volumetric density field construction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Alternatives and further work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clear water is fairly transparent</a:t>
            </a:r>
          </a:p>
          <a:p>
            <a:pPr lvl="1"/>
            <a:r>
              <a:rPr lang="en-GB" dirty="0" smtClean="0"/>
              <a:t>the inner of the water don’t has to be visualised</a:t>
            </a:r>
            <a:endParaRPr lang="en-GB" dirty="0" smtClean="0"/>
          </a:p>
          <a:p>
            <a:r>
              <a:rPr lang="en-GB" dirty="0" smtClean="0"/>
              <a:t>but the water surface exhibits some</a:t>
            </a:r>
            <a:br>
              <a:rPr lang="en-GB" dirty="0" smtClean="0"/>
            </a:br>
            <a:r>
              <a:rPr lang="en-GB" dirty="0" smtClean="0"/>
              <a:t>interesting optical phenomena</a:t>
            </a:r>
          </a:p>
          <a:p>
            <a:pPr lvl="1"/>
            <a:r>
              <a:rPr lang="en-GB" dirty="0" smtClean="0"/>
              <a:t>-&gt; render only the water surface</a:t>
            </a:r>
          </a:p>
          <a:p>
            <a:r>
              <a:rPr lang="en-GB" dirty="0" smtClean="0"/>
              <a:t>how to describe the surface in a fluid simulation?</a:t>
            </a:r>
          </a:p>
          <a:p>
            <a:r>
              <a:rPr lang="en-GB" dirty="0" smtClean="0"/>
              <a:t>common approach: </a:t>
            </a:r>
          </a:p>
          <a:p>
            <a:pPr lvl="1"/>
            <a:r>
              <a:rPr lang="en-GB" dirty="0" smtClean="0"/>
              <a:t>take a discrete density grid as basis</a:t>
            </a:r>
          </a:p>
          <a:p>
            <a:pPr lvl="1"/>
            <a:r>
              <a:rPr lang="en-GB" dirty="0" smtClean="0"/>
              <a:t>find isosurfaces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a isosurface?</a:t>
            </a:r>
          </a:p>
          <a:p>
            <a:pPr lvl="1"/>
            <a:r>
              <a:rPr lang="el-GR" dirty="0" smtClean="0"/>
              <a:t>ἴσος </a:t>
            </a:r>
            <a:r>
              <a:rPr lang="de-DE" dirty="0" smtClean="0"/>
              <a:t>/</a:t>
            </a:r>
            <a:r>
              <a:rPr lang="el-GR" dirty="0" smtClean="0"/>
              <a:t> </a:t>
            </a:r>
            <a:r>
              <a:rPr lang="en-GB" dirty="0" err="1" smtClean="0"/>
              <a:t>isos</a:t>
            </a:r>
            <a:r>
              <a:rPr lang="en-GB" dirty="0" smtClean="0"/>
              <a:t> is Greek and means “equal”</a:t>
            </a:r>
          </a:p>
          <a:p>
            <a:pPr lvl="1"/>
            <a:r>
              <a:rPr lang="en-GB" dirty="0" smtClean="0"/>
              <a:t>an isosurface is a region of a volumetric</a:t>
            </a:r>
            <a:br>
              <a:rPr lang="en-GB" dirty="0" smtClean="0"/>
            </a:br>
            <a:r>
              <a:rPr lang="en-GB" dirty="0" smtClean="0"/>
              <a:t>scalar-field where all values are equal</a:t>
            </a:r>
          </a:p>
          <a:p>
            <a:pPr lvl="1"/>
            <a:r>
              <a:rPr lang="en-GB" dirty="0" smtClean="0"/>
              <a:t>when the field fulfils some conditions this</a:t>
            </a:r>
            <a:br>
              <a:rPr lang="en-GB" dirty="0" smtClean="0"/>
            </a:br>
            <a:r>
              <a:rPr lang="en-GB" dirty="0" smtClean="0"/>
              <a:t>region has the form of a 2D surface</a:t>
            </a:r>
            <a:br>
              <a:rPr lang="en-GB" dirty="0" smtClean="0"/>
            </a:br>
            <a:r>
              <a:rPr lang="en-GB" dirty="0" smtClean="0"/>
              <a:t>(orientable</a:t>
            </a:r>
            <a:r>
              <a:rPr lang="en-GB" dirty="0" smtClean="0"/>
              <a:t> </a:t>
            </a:r>
            <a:r>
              <a:rPr lang="en-GB" dirty="0" smtClean="0"/>
              <a:t>2 manifold without</a:t>
            </a:r>
            <a:br>
              <a:rPr lang="en-GB" dirty="0" smtClean="0"/>
            </a:br>
            <a:r>
              <a:rPr lang="en-GB" dirty="0" smtClean="0"/>
              <a:t>boundaries)</a:t>
            </a:r>
            <a:endParaRPr lang="en-GB" dirty="0"/>
          </a:p>
          <a:p>
            <a:pPr lvl="1"/>
            <a:r>
              <a:rPr lang="en-GB" dirty="0" smtClean="0"/>
              <a:t>when domain and range are discrete</a:t>
            </a:r>
            <a:br>
              <a:rPr lang="en-GB" dirty="0" smtClean="0"/>
            </a:br>
            <a:r>
              <a:rPr lang="en-GB" dirty="0" smtClean="0"/>
              <a:t>define isosurface as area between</a:t>
            </a:r>
            <a:br>
              <a:rPr lang="en-GB" dirty="0" smtClean="0"/>
            </a:br>
            <a:r>
              <a:rPr lang="en-GB" dirty="0" smtClean="0"/>
              <a:t>regions lower and regions equal or</a:t>
            </a:r>
            <a:br>
              <a:rPr lang="en-GB" dirty="0" smtClean="0"/>
            </a:br>
            <a:r>
              <a:rPr lang="en-GB" dirty="0" smtClean="0"/>
              <a:t>higher than the isovalue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0" descr="1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072198" y="3214686"/>
            <a:ext cx="2714644" cy="27077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marching cubes</a:t>
            </a:r>
          </a:p>
          <a:p>
            <a:pPr lvl="1"/>
            <a:r>
              <a:rPr lang="en-GB" dirty="0" smtClean="0"/>
              <a:t>common technique to construct a renderable triangle mesh of the isosurface</a:t>
            </a:r>
          </a:p>
          <a:p>
            <a:pPr lvl="1"/>
            <a:r>
              <a:rPr lang="en-GB" dirty="0" smtClean="0"/>
              <a:t>piecewise </a:t>
            </a:r>
            <a:r>
              <a:rPr lang="en-GB" dirty="0" smtClean="0"/>
              <a:t>process the grid</a:t>
            </a:r>
          </a:p>
          <a:p>
            <a:pPr lvl="1"/>
            <a:r>
              <a:rPr lang="en-GB" dirty="0" smtClean="0"/>
              <a:t>8 densities values form a </a:t>
            </a:r>
            <a:r>
              <a:rPr lang="en-GB" dirty="0" smtClean="0"/>
              <a:t>graph in form of a cube</a:t>
            </a:r>
          </a:p>
          <a:p>
            <a:pPr lvl="1"/>
            <a:r>
              <a:rPr lang="en-GB" dirty="0" smtClean="0"/>
              <a:t>find intersections of the edges with the isosurface</a:t>
            </a:r>
          </a:p>
          <a:p>
            <a:pPr lvl="1"/>
            <a:r>
              <a:rPr lang="en-GB" dirty="0" smtClean="0"/>
              <a:t>for each intersection create a vertex (linear interpolation)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equations and computations become simpler</a:t>
            </a:r>
          </a:p>
          <a:p>
            <a:pPr lvl="1"/>
            <a:r>
              <a:rPr lang="en-GB" dirty="0" smtClean="0"/>
              <a:t>no numerical diffusions</a:t>
            </a:r>
          </a:p>
          <a:p>
            <a:pPr lvl="1"/>
            <a:r>
              <a:rPr lang="en-GB" dirty="0" smtClean="0"/>
              <a:t>partly easier </a:t>
            </a:r>
            <a:r>
              <a:rPr lang="en-GB" dirty="0" smtClean="0"/>
              <a:t>surface construction</a:t>
            </a:r>
          </a:p>
          <a:p>
            <a:pPr lvl="1"/>
            <a:r>
              <a:rPr lang="en-GB" dirty="0" smtClean="0"/>
              <a:t>fluid can spread freely in space</a:t>
            </a:r>
          </a:p>
          <a:p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How to simulate fluids</a:t>
            </a:r>
            <a:endParaRPr lang="en-GB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500166" y="3500438"/>
            <a:ext cx="2151496" cy="2143140"/>
            <a:chOff x="1071538" y="1142984"/>
            <a:chExt cx="2151496" cy="2143140"/>
          </a:xfrm>
        </p:grpSpPr>
        <p:sp>
          <p:nvSpPr>
            <p:cNvPr id="8" name="Freihandform 7"/>
            <p:cNvSpPr/>
            <p:nvPr/>
          </p:nvSpPr>
          <p:spPr>
            <a:xfrm>
              <a:off x="1146773" y="1302190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1071538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500166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928794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2357422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2786050" y="1142984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1071538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1500166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1928794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>
              <a:off x="2357422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2786050" y="1571612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1071538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1500166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1928794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2357422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2786050" y="2000240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1071538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>
              <a:off x="1500166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1928794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2357422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>
              <a:off x="2786050" y="2428868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/>
            <p:cNvSpPr/>
            <p:nvPr/>
          </p:nvSpPr>
          <p:spPr>
            <a:xfrm>
              <a:off x="1071538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1500166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/>
            <p:cNvSpPr/>
            <p:nvPr/>
          </p:nvSpPr>
          <p:spPr>
            <a:xfrm>
              <a:off x="1928794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2357422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/>
            <p:cNvSpPr/>
            <p:nvPr/>
          </p:nvSpPr>
          <p:spPr>
            <a:xfrm>
              <a:off x="2786050" y="2857496"/>
              <a:ext cx="428628" cy="4286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Pfeil nach rechts 33"/>
            <p:cNvSpPr/>
            <p:nvPr/>
          </p:nvSpPr>
          <p:spPr>
            <a:xfrm>
              <a:off x="2285984" y="2143116"/>
              <a:ext cx="214314" cy="1428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Pfeil nach rechts 34"/>
            <p:cNvSpPr/>
            <p:nvPr/>
          </p:nvSpPr>
          <p:spPr>
            <a:xfrm>
              <a:off x="1857356" y="2143116"/>
              <a:ext cx="214314" cy="142876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Pfeil nach unten 35"/>
            <p:cNvSpPr/>
            <p:nvPr/>
          </p:nvSpPr>
          <p:spPr>
            <a:xfrm>
              <a:off x="2071670" y="1928802"/>
              <a:ext cx="142876" cy="21431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Pfeil nach unten 36"/>
            <p:cNvSpPr/>
            <p:nvPr/>
          </p:nvSpPr>
          <p:spPr>
            <a:xfrm>
              <a:off x="2071670" y="2357430"/>
              <a:ext cx="142876" cy="214314"/>
            </a:xfrm>
            <a:prstGeom prst="down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Freihandform 37"/>
            <p:cNvSpPr/>
            <p:nvPr/>
          </p:nvSpPr>
          <p:spPr>
            <a:xfrm>
              <a:off x="1142976" y="1285860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5572132" y="3643314"/>
            <a:ext cx="2076261" cy="1836345"/>
            <a:chOff x="4071934" y="1428736"/>
            <a:chExt cx="2076261" cy="1836345"/>
          </a:xfrm>
        </p:grpSpPr>
        <p:sp>
          <p:nvSpPr>
            <p:cNvPr id="40" name="Freihandform 39"/>
            <p:cNvSpPr/>
            <p:nvPr/>
          </p:nvSpPr>
          <p:spPr>
            <a:xfrm>
              <a:off x="4071934" y="1428736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Freihandform 40"/>
            <p:cNvSpPr/>
            <p:nvPr/>
          </p:nvSpPr>
          <p:spPr>
            <a:xfrm>
              <a:off x="4071934" y="1428736"/>
              <a:ext cx="2076261" cy="1836345"/>
            </a:xfrm>
            <a:custGeom>
              <a:avLst/>
              <a:gdLst>
                <a:gd name="connsiteX0" fmla="*/ 138819 w 2076261"/>
                <a:gd name="connsiteY0" fmla="*/ 508503 h 1836345"/>
                <a:gd name="connsiteX1" fmla="*/ 636760 w 2076261"/>
                <a:gd name="connsiteY1" fmla="*/ 19616 h 1836345"/>
                <a:gd name="connsiteX2" fmla="*/ 1596427 w 2076261"/>
                <a:gd name="connsiteY2" fmla="*/ 626198 h 1836345"/>
                <a:gd name="connsiteX3" fmla="*/ 1696015 w 2076261"/>
                <a:gd name="connsiteY3" fmla="*/ 1441010 h 1836345"/>
                <a:gd name="connsiteX4" fmla="*/ 1849924 w 2076261"/>
                <a:gd name="connsiteY4" fmla="*/ 1803149 h 1836345"/>
                <a:gd name="connsiteX5" fmla="*/ 337995 w 2076261"/>
                <a:gd name="connsiteY5" fmla="*/ 1640186 h 1836345"/>
                <a:gd name="connsiteX6" fmla="*/ 211247 w 2076261"/>
                <a:gd name="connsiteY6" fmla="*/ 988337 h 1836345"/>
                <a:gd name="connsiteX7" fmla="*/ 12071 w 2076261"/>
                <a:gd name="connsiteY7" fmla="*/ 852535 h 1836345"/>
                <a:gd name="connsiteX8" fmla="*/ 138819 w 2076261"/>
                <a:gd name="connsiteY8" fmla="*/ 508503 h 1836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6261" h="1836345">
                  <a:moveTo>
                    <a:pt x="138819" y="508503"/>
                  </a:moveTo>
                  <a:cubicBezTo>
                    <a:pt x="242934" y="369683"/>
                    <a:pt x="393825" y="0"/>
                    <a:pt x="636760" y="19616"/>
                  </a:cubicBezTo>
                  <a:cubicBezTo>
                    <a:pt x="879695" y="39232"/>
                    <a:pt x="1419885" y="389299"/>
                    <a:pt x="1596427" y="626198"/>
                  </a:cubicBezTo>
                  <a:cubicBezTo>
                    <a:pt x="1772970" y="863097"/>
                    <a:pt x="1653765" y="1244851"/>
                    <a:pt x="1696015" y="1441010"/>
                  </a:cubicBezTo>
                  <a:cubicBezTo>
                    <a:pt x="1738265" y="1637169"/>
                    <a:pt x="2076261" y="1769953"/>
                    <a:pt x="1849924" y="1803149"/>
                  </a:cubicBezTo>
                  <a:cubicBezTo>
                    <a:pt x="1623587" y="1836345"/>
                    <a:pt x="611108" y="1775988"/>
                    <a:pt x="337995" y="1640186"/>
                  </a:cubicBezTo>
                  <a:cubicBezTo>
                    <a:pt x="64882" y="1504384"/>
                    <a:pt x="265568" y="1119612"/>
                    <a:pt x="211247" y="988337"/>
                  </a:cubicBezTo>
                  <a:cubicBezTo>
                    <a:pt x="156926" y="857062"/>
                    <a:pt x="24142" y="934016"/>
                    <a:pt x="12071" y="852535"/>
                  </a:cubicBezTo>
                  <a:cubicBezTo>
                    <a:pt x="0" y="771054"/>
                    <a:pt x="34704" y="647323"/>
                    <a:pt x="138819" y="50850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Ellipse 41"/>
            <p:cNvSpPr/>
            <p:nvPr/>
          </p:nvSpPr>
          <p:spPr>
            <a:xfrm>
              <a:off x="4143372" y="207167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Ellipse 42"/>
            <p:cNvSpPr/>
            <p:nvPr/>
          </p:nvSpPr>
          <p:spPr>
            <a:xfrm>
              <a:off x="4357686" y="1785926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/>
            <p:cNvSpPr/>
            <p:nvPr/>
          </p:nvSpPr>
          <p:spPr>
            <a:xfrm>
              <a:off x="4572000" y="150017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/>
            <p:cNvSpPr/>
            <p:nvPr/>
          </p:nvSpPr>
          <p:spPr>
            <a:xfrm>
              <a:off x="4929190" y="171448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/>
            <p:cNvSpPr/>
            <p:nvPr/>
          </p:nvSpPr>
          <p:spPr>
            <a:xfrm>
              <a:off x="4714876" y="2000240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/>
            <p:cNvSpPr/>
            <p:nvPr/>
          </p:nvSpPr>
          <p:spPr>
            <a:xfrm>
              <a:off x="5286380" y="1928802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/>
            <p:cNvSpPr/>
            <p:nvPr/>
          </p:nvSpPr>
          <p:spPr>
            <a:xfrm>
              <a:off x="4857752" y="257174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Ellipse 48"/>
            <p:cNvSpPr/>
            <p:nvPr/>
          </p:nvSpPr>
          <p:spPr>
            <a:xfrm>
              <a:off x="4357686" y="2357430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/>
            <p:cNvSpPr/>
            <p:nvPr/>
          </p:nvSpPr>
          <p:spPr>
            <a:xfrm>
              <a:off x="4929190" y="2214554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/>
            <p:cNvSpPr/>
            <p:nvPr/>
          </p:nvSpPr>
          <p:spPr>
            <a:xfrm>
              <a:off x="5429256" y="242886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/>
            <p:cNvSpPr/>
            <p:nvPr/>
          </p:nvSpPr>
          <p:spPr>
            <a:xfrm>
              <a:off x="4429124" y="278605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/>
            <p:cNvSpPr/>
            <p:nvPr/>
          </p:nvSpPr>
          <p:spPr>
            <a:xfrm>
              <a:off x="4929190" y="2857496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Ellipse 53"/>
            <p:cNvSpPr/>
            <p:nvPr/>
          </p:nvSpPr>
          <p:spPr>
            <a:xfrm>
              <a:off x="5286380" y="2786058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/>
            <p:cNvSpPr/>
            <p:nvPr/>
          </p:nvSpPr>
          <p:spPr>
            <a:xfrm>
              <a:off x="5643570" y="3000372"/>
              <a:ext cx="214314" cy="2143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Pfeil nach rechts 55"/>
            <p:cNvSpPr/>
            <p:nvPr/>
          </p:nvSpPr>
          <p:spPr>
            <a:xfrm rot="2340688">
              <a:off x="5072932" y="2369005"/>
              <a:ext cx="276426" cy="18428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marching cubes continued</a:t>
            </a:r>
          </a:p>
          <a:p>
            <a:pPr lvl="1"/>
            <a:r>
              <a:rPr lang="en-GB" dirty="0" smtClean="0"/>
              <a:t>8-bit corner-code (1 corner below, 0 otherwise) identifies the 256 possible triangle configurations (15 distinct)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66" y="2643182"/>
            <a:ext cx="5929354" cy="27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implementation optimisation:</a:t>
            </a:r>
          </a:p>
          <a:p>
            <a:pPr lvl="1"/>
            <a:r>
              <a:rPr lang="en-GB" dirty="0" smtClean="0"/>
              <a:t>reuse the pre-calculated data of precursor cube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4612" y="2214554"/>
            <a:ext cx="4894785" cy="3621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density field construction, simple approach</a:t>
            </a:r>
          </a:p>
          <a:p>
            <a:pPr lvl="1"/>
            <a:r>
              <a:rPr lang="en-GB" dirty="0" smtClean="0"/>
              <a:t>for each particle </a:t>
            </a:r>
            <a:r>
              <a:rPr lang="en-GB" dirty="0" smtClean="0"/>
              <a:t>consider all voxels within a cube</a:t>
            </a:r>
            <a:br>
              <a:rPr lang="en-GB" dirty="0" smtClean="0"/>
            </a:br>
            <a:r>
              <a:rPr lang="en-GB" dirty="0" smtClean="0"/>
              <a:t>around the particle</a:t>
            </a:r>
          </a:p>
          <a:p>
            <a:pPr lvl="4"/>
            <a:endParaRPr lang="en-GB" dirty="0" smtClean="0"/>
          </a:p>
          <a:p>
            <a:pPr lvl="1"/>
            <a:r>
              <a:rPr lang="en-GB" dirty="0" smtClean="0"/>
              <a:t>for each of these voxels</a:t>
            </a:r>
            <a:br>
              <a:rPr lang="en-GB" dirty="0" smtClean="0"/>
            </a:br>
            <a:r>
              <a:rPr lang="en-GB" dirty="0" smtClean="0"/>
              <a:t>calculate the additional</a:t>
            </a:r>
            <a:br>
              <a:rPr lang="en-GB" dirty="0" smtClean="0"/>
            </a:br>
            <a:r>
              <a:rPr lang="en-GB" dirty="0" smtClean="0"/>
              <a:t>density</a:t>
            </a:r>
            <a:r>
              <a:rPr lang="en-GB" dirty="0" smtClean="0"/>
              <a:t> </a:t>
            </a:r>
            <a:r>
              <a:rPr lang="en-GB" dirty="0" smtClean="0"/>
              <a:t>and add it to</a:t>
            </a:r>
            <a:br>
              <a:rPr lang="en-GB" dirty="0" smtClean="0"/>
            </a:br>
            <a:r>
              <a:rPr lang="en-GB" dirty="0" smtClean="0"/>
              <a:t>the voxels value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066" y="2143116"/>
            <a:ext cx="3571900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density field construction, stamp approach</a:t>
            </a:r>
          </a:p>
          <a:p>
            <a:pPr lvl="1"/>
            <a:r>
              <a:rPr lang="en-GB" dirty="0" smtClean="0"/>
              <a:t>assume that particle movement inside one voxel has no significant affect on the densities</a:t>
            </a:r>
          </a:p>
          <a:p>
            <a:pPr lvl="1"/>
            <a:r>
              <a:rPr lang="en-GB" dirty="0" smtClean="0"/>
              <a:t>construct a stamp containing precomputed additional densities</a:t>
            </a:r>
          </a:p>
          <a:p>
            <a:pPr lvl="1"/>
            <a:r>
              <a:rPr lang="en-GB" dirty="0" smtClean="0"/>
              <a:t>during construction, only</a:t>
            </a:r>
            <a:br>
              <a:rPr lang="en-GB" dirty="0" smtClean="0"/>
            </a:br>
            <a:r>
              <a:rPr lang="en-GB" dirty="0" smtClean="0"/>
              <a:t>identify the voxel the</a:t>
            </a:r>
            <a:br>
              <a:rPr lang="en-GB" dirty="0" smtClean="0"/>
            </a:br>
            <a:r>
              <a:rPr lang="en-GB" dirty="0" smtClean="0"/>
              <a:t>particle lies in and apply</a:t>
            </a:r>
            <a:br>
              <a:rPr lang="en-GB" dirty="0" smtClean="0"/>
            </a:br>
            <a:r>
              <a:rPr lang="en-GB" dirty="0" smtClean="0"/>
              <a:t>the stamp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4357694"/>
            <a:ext cx="1643074" cy="1638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Grafik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2857496"/>
            <a:ext cx="3111415" cy="3111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results</a:t>
            </a:r>
          </a:p>
          <a:p>
            <a:pPr lvl="1"/>
            <a:r>
              <a:rPr lang="en-GB" sz="2000" dirty="0" smtClean="0"/>
              <a:t>test machine runs density field construction, marching cubes mesh creation and visualisation rendering at 150 FPS for 1728 particle and 0.9³ voxel-size</a:t>
            </a:r>
          </a:p>
          <a:p>
            <a:pPr lvl="1"/>
            <a:r>
              <a:rPr lang="en-GB" sz="2000" dirty="0" smtClean="0"/>
              <a:t>with activated simulation: 113 FPS (-&gt; algorithm is slow)</a:t>
            </a:r>
            <a:endParaRPr lang="en-GB" sz="2000" dirty="0" smtClean="0"/>
          </a:p>
          <a:p>
            <a:pPr lvl="1"/>
            <a:r>
              <a:rPr lang="en-GB" sz="2000" dirty="0" smtClean="0"/>
              <a:t>voxel-size has great influence: 1.8³ -&gt; 499 FPS, 0.4³ -&gt; 17 FPS</a:t>
            </a:r>
          </a:p>
          <a:p>
            <a:pPr lvl="1"/>
            <a:r>
              <a:rPr lang="en-GB" sz="2000" dirty="0" smtClean="0"/>
              <a:t>mesh construction only (295 FPS) is faster then grid creation</a:t>
            </a:r>
            <a:br>
              <a:rPr lang="en-GB" sz="2000" dirty="0" smtClean="0"/>
            </a:br>
            <a:r>
              <a:rPr lang="en-GB" sz="2000" dirty="0" smtClean="0"/>
              <a:t>only (220 FPS)</a:t>
            </a:r>
          </a:p>
          <a:p>
            <a:pPr lvl="1"/>
            <a:r>
              <a:rPr lang="en-GB" sz="2000" dirty="0" smtClean="0"/>
              <a:t>mesh rendering only is so fast that it’s not measurable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 smtClean="0"/>
              <a:t>(same FPS as program doing “nothing”)</a:t>
            </a:r>
            <a:endParaRPr lang="en-GB" sz="2000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optical results:</a:t>
            </a:r>
            <a:endParaRPr lang="en-GB" sz="2400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  <p:pic>
        <p:nvPicPr>
          <p:cNvPr id="7" name="Grafik 25" descr="1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00034" y="2071678"/>
            <a:ext cx="3857652" cy="2994442"/>
          </a:xfrm>
          <a:prstGeom prst="rect">
            <a:avLst/>
          </a:prstGeom>
        </p:spPr>
      </p:pic>
      <p:pic>
        <p:nvPicPr>
          <p:cNvPr id="8" name="Grafik 21" descr="1.png"/>
          <p:cNvPicPr/>
          <p:nvPr/>
        </p:nvPicPr>
        <p:blipFill>
          <a:blip r:embed="rId4" cstate="screen"/>
          <a:stretch>
            <a:fillRect/>
          </a:stretch>
        </p:blipFill>
        <p:spPr>
          <a:xfrm>
            <a:off x="4643438" y="2071678"/>
            <a:ext cx="3857652" cy="300039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785918" y="5072074"/>
            <a:ext cx="15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voxel-size 0.9³</a:t>
            </a:r>
            <a:endParaRPr lang="en-GB" dirty="0"/>
          </a:p>
        </p:txBody>
      </p:sp>
      <p:sp>
        <p:nvSpPr>
          <p:cNvPr id="10" name="Textfeld 9"/>
          <p:cNvSpPr txBox="1"/>
          <p:nvPr/>
        </p:nvSpPr>
        <p:spPr>
          <a:xfrm>
            <a:off x="5929322" y="5072074"/>
            <a:ext cx="150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voxel-size 0.1³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pros</a:t>
            </a:r>
          </a:p>
          <a:p>
            <a:pPr lvl="1"/>
            <a:r>
              <a:rPr lang="en-GB" dirty="0" smtClean="0"/>
              <a:t>triangle mesh is exactly what 3D APIs are intended for</a:t>
            </a:r>
          </a:p>
          <a:p>
            <a:pPr lvl="1"/>
            <a:r>
              <a:rPr lang="en-GB" dirty="0" smtClean="0"/>
              <a:t>-&gt; bunch of visualisation method applicable</a:t>
            </a:r>
          </a:p>
          <a:p>
            <a:r>
              <a:rPr lang="en-GB" dirty="0" smtClean="0"/>
              <a:t>cons</a:t>
            </a:r>
          </a:p>
          <a:p>
            <a:pPr lvl="1"/>
            <a:r>
              <a:rPr lang="en-GB" dirty="0" smtClean="0"/>
              <a:t>realtime density and mesh creation to expensive</a:t>
            </a:r>
          </a:p>
          <a:p>
            <a:pPr lvl="1"/>
            <a:r>
              <a:rPr lang="en-GB" dirty="0" smtClean="0"/>
              <a:t>mesh looks square-cut despite interpolations</a:t>
            </a:r>
          </a:p>
          <a:p>
            <a:pPr lvl="1"/>
            <a:r>
              <a:rPr lang="en-GB" dirty="0" smtClean="0"/>
              <a:t>low voxel sizes result in over </a:t>
            </a:r>
            <a:r>
              <a:rPr lang="en-GB" dirty="0" err="1" smtClean="0"/>
              <a:t>tesselated</a:t>
            </a:r>
            <a:r>
              <a:rPr lang="en-GB" dirty="0" smtClean="0"/>
              <a:t> meshes</a:t>
            </a:r>
          </a:p>
          <a:p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further work</a:t>
            </a:r>
          </a:p>
          <a:p>
            <a:pPr lvl="1"/>
            <a:r>
              <a:rPr lang="en-GB" dirty="0" smtClean="0"/>
              <a:t>use mesh smoothing</a:t>
            </a:r>
          </a:p>
          <a:p>
            <a:pPr lvl="1"/>
            <a:r>
              <a:rPr lang="en-GB" dirty="0" smtClean="0"/>
              <a:t>use GPU-based density grid construction</a:t>
            </a:r>
            <a:endParaRPr lang="en-GB" dirty="0" smtClean="0"/>
          </a:p>
          <a:p>
            <a:pPr lvl="2"/>
            <a:r>
              <a:rPr lang="en-GB" dirty="0" smtClean="0"/>
              <a:t>will be introduced later</a:t>
            </a:r>
          </a:p>
          <a:p>
            <a:pPr lvl="1"/>
            <a:r>
              <a:rPr lang="en-GB" dirty="0" smtClean="0"/>
              <a:t>use GPU-based marching-tetrahedra algorithm</a:t>
            </a:r>
          </a:p>
          <a:p>
            <a:pPr lvl="2"/>
            <a:r>
              <a:rPr lang="en-GB" dirty="0" smtClean="0"/>
              <a:t>available in </a:t>
            </a:r>
            <a:r>
              <a:rPr lang="en-GB" dirty="0" err="1" smtClean="0"/>
              <a:t>Nvidia</a:t>
            </a:r>
            <a:r>
              <a:rPr lang="en-GB" dirty="0" smtClean="0"/>
              <a:t> SDK 10</a:t>
            </a:r>
          </a:p>
          <a:p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3)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Isosurface rendering with marching cubes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7158" y="63374"/>
            <a:ext cx="8429684" cy="865296"/>
          </a:xfrm>
        </p:spPr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SzPct val="90000"/>
              <a:buFont typeface="+mj-lt"/>
              <a:buAutoNum type="romanUcPeriod"/>
            </a:pPr>
            <a:r>
              <a:rPr lang="en-GB" dirty="0" smtClean="0"/>
              <a:t>Introduction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Fluid simulation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Visualisation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Target </a:t>
            </a:r>
            <a:r>
              <a:rPr lang="en-GB" sz="2000" dirty="0" smtClean="0"/>
              <a:t>graphics APIs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Direct particle rendering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Isosurface rendering with marching cubes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b="1" dirty="0" smtClean="0"/>
              <a:t>GPU-based isosurface raytracing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GPU-based volumetric density field construction</a:t>
            </a:r>
          </a:p>
          <a:p>
            <a:pPr marL="914400" lvl="1" indent="-514350">
              <a:spcBef>
                <a:spcPts val="800"/>
              </a:spcBef>
              <a:buSzPct val="90000"/>
              <a:buFont typeface="+mj-lt"/>
              <a:buAutoNum type="arabicParenR"/>
            </a:pPr>
            <a:r>
              <a:rPr lang="en-GB" sz="2000" dirty="0" smtClean="0"/>
              <a:t>Alternatives and further work</a:t>
            </a:r>
          </a:p>
          <a:p>
            <a:pPr marL="514350" indent="-514350">
              <a:buSzPct val="90000"/>
              <a:buFont typeface="+mj-lt"/>
              <a:buAutoNum type="romanUcPeriod"/>
            </a:pPr>
            <a:r>
              <a:rPr lang="en-GB" dirty="0" smtClean="0"/>
              <a:t>Conclusion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direct volume rendering (DVR) often implemented via 3D texture slicing: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disadvantage: only small percentage of the</a:t>
            </a:r>
            <a:br>
              <a:rPr lang="en-GB" dirty="0" smtClean="0"/>
            </a:br>
            <a:r>
              <a:rPr lang="en-GB" dirty="0" smtClean="0"/>
              <a:t>drawn (and textured) fragments contribute</a:t>
            </a:r>
            <a:br>
              <a:rPr lang="en-GB" dirty="0" smtClean="0"/>
            </a:br>
            <a:r>
              <a:rPr lang="en-GB" dirty="0" smtClean="0"/>
              <a:t>to the final image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2000240"/>
            <a:ext cx="3929090" cy="1980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chosen technique: smoothed particle hydrodynamics</a:t>
            </a:r>
          </a:p>
          <a:p>
            <a:r>
              <a:rPr lang="en-GB" dirty="0" smtClean="0"/>
              <a:t>idea: particles distribute fluid properties in their neighbourhood</a:t>
            </a:r>
          </a:p>
          <a:p>
            <a:r>
              <a:rPr lang="en-GB" dirty="0" smtClean="0"/>
              <a:t>done via smoothing functions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2)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How to simulate fluids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8" y="3143248"/>
            <a:ext cx="2744785" cy="2744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0" name="Gruppieren 49"/>
          <p:cNvGrpSpPr/>
          <p:nvPr/>
        </p:nvGrpSpPr>
        <p:grpSpPr>
          <a:xfrm>
            <a:off x="428596" y="3286124"/>
            <a:ext cx="4214842" cy="2568670"/>
            <a:chOff x="500034" y="3858422"/>
            <a:chExt cx="3357586" cy="2003363"/>
          </a:xfrm>
        </p:grpSpPr>
        <p:cxnSp>
          <p:nvCxnSpPr>
            <p:cNvPr id="41" name="Gerade Verbindung 40"/>
            <p:cNvCxnSpPr/>
            <p:nvPr/>
          </p:nvCxnSpPr>
          <p:spPr>
            <a:xfrm>
              <a:off x="500034" y="5857892"/>
              <a:ext cx="3357586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/>
            <p:cNvCxnSpPr/>
            <p:nvPr/>
          </p:nvCxnSpPr>
          <p:spPr>
            <a:xfrm rot="5400000" flipH="1" flipV="1">
              <a:off x="1071538" y="4857760"/>
              <a:ext cx="2000264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ihandform 46"/>
            <p:cNvSpPr/>
            <p:nvPr/>
          </p:nvSpPr>
          <p:spPr>
            <a:xfrm>
              <a:off x="721895" y="4291263"/>
              <a:ext cx="2849078" cy="1570522"/>
            </a:xfrm>
            <a:custGeom>
              <a:avLst/>
              <a:gdLst>
                <a:gd name="connsiteX0" fmla="*/ 0 w 2849078"/>
                <a:gd name="connsiteY0" fmla="*/ 1570522 h 1570522"/>
                <a:gd name="connsiteX1" fmla="*/ 500513 w 2849078"/>
                <a:gd name="connsiteY1" fmla="*/ 1195137 h 1570522"/>
                <a:gd name="connsiteX2" fmla="*/ 1337911 w 2849078"/>
                <a:gd name="connsiteY2" fmla="*/ 1604 h 1570522"/>
                <a:gd name="connsiteX3" fmla="*/ 2204185 w 2849078"/>
                <a:gd name="connsiteY3" fmla="*/ 1204762 h 1570522"/>
                <a:gd name="connsiteX4" fmla="*/ 2849078 w 2849078"/>
                <a:gd name="connsiteY4" fmla="*/ 1570522 h 157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9078" h="1570522">
                  <a:moveTo>
                    <a:pt x="0" y="1570522"/>
                  </a:moveTo>
                  <a:cubicBezTo>
                    <a:pt x="138764" y="1513572"/>
                    <a:pt x="277528" y="1456623"/>
                    <a:pt x="500513" y="1195137"/>
                  </a:cubicBezTo>
                  <a:cubicBezTo>
                    <a:pt x="723498" y="933651"/>
                    <a:pt x="1053966" y="0"/>
                    <a:pt x="1337911" y="1604"/>
                  </a:cubicBezTo>
                  <a:cubicBezTo>
                    <a:pt x="1621856" y="3208"/>
                    <a:pt x="1952324" y="943276"/>
                    <a:pt x="2204185" y="1204762"/>
                  </a:cubicBezTo>
                  <a:cubicBezTo>
                    <a:pt x="2456046" y="1466248"/>
                    <a:pt x="2652562" y="1518385"/>
                    <a:pt x="2849078" y="1570522"/>
                  </a:cubicBez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therefore, </a:t>
            </a:r>
            <a:r>
              <a:rPr lang="en-GB" dirty="0" err="1" smtClean="0"/>
              <a:t>Krüger</a:t>
            </a:r>
            <a:r>
              <a:rPr lang="en-GB" dirty="0" smtClean="0"/>
              <a:t> and Westermann suggested volume ray-casting to perform only contributing texture samples</a:t>
            </a:r>
          </a:p>
          <a:p>
            <a:r>
              <a:rPr lang="en-GB" dirty="0" smtClean="0"/>
              <a:t>ray-casting allows also iso-surface visualisation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30" descr="CTWristImage.png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714348" y="3143248"/>
            <a:ext cx="3226982" cy="2571768"/>
          </a:xfrm>
          <a:prstGeom prst="rect">
            <a:avLst/>
          </a:prstGeom>
        </p:spPr>
      </p:pic>
      <p:pic>
        <p:nvPicPr>
          <p:cNvPr id="8" name="Grafik 31" descr="1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4857752" y="3143248"/>
            <a:ext cx="3459862" cy="25717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volume ray-casting principle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1643050"/>
            <a:ext cx="3214710" cy="4250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9124" y="1571612"/>
            <a:ext cx="4127404" cy="436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isosurface ray-casting hit refinement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1571612"/>
            <a:ext cx="6143668" cy="4373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 creation</a:t>
            </a:r>
          </a:p>
          <a:p>
            <a:pPr lvl="1"/>
            <a:r>
              <a:rPr lang="en-GB" dirty="0" smtClean="0"/>
              <a:t>render bounding box</a:t>
            </a:r>
            <a:br>
              <a:rPr lang="en-GB" dirty="0" smtClean="0"/>
            </a:br>
            <a:r>
              <a:rPr lang="en-GB" dirty="0" smtClean="0"/>
              <a:t>back faces first, then front faces</a:t>
            </a:r>
          </a:p>
          <a:p>
            <a:pPr lvl="1"/>
            <a:r>
              <a:rPr lang="en-GB" dirty="0" smtClean="0"/>
              <a:t>leads to position of entry and exit point</a:t>
            </a:r>
          </a:p>
          <a:p>
            <a:r>
              <a:rPr lang="en-GB" dirty="0" smtClean="0"/>
              <a:t>sampling</a:t>
            </a:r>
            <a:endParaRPr lang="en-GB" dirty="0" smtClean="0"/>
          </a:p>
          <a:p>
            <a:pPr lvl="1"/>
            <a:r>
              <a:rPr lang="en-GB" dirty="0" smtClean="0"/>
              <a:t>ray-cast passes calculate M sampling</a:t>
            </a:r>
            <a:br>
              <a:rPr lang="en-GB" dirty="0" smtClean="0"/>
            </a:br>
            <a:r>
              <a:rPr lang="en-GB" dirty="0" smtClean="0"/>
              <a:t>points along the ray and sample the volumetric texture</a:t>
            </a:r>
          </a:p>
          <a:p>
            <a:pPr lvl="1"/>
            <a:r>
              <a:rPr lang="en-GB" dirty="0" smtClean="0"/>
              <a:t>texture size not equal on each dimension -&gt; per pixel step-size required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cause of per pixel step-size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1643049"/>
            <a:ext cx="5214974" cy="4319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ray termination</a:t>
            </a:r>
          </a:p>
          <a:p>
            <a:pPr lvl="1"/>
            <a:r>
              <a:rPr lang="en-GB" dirty="0" smtClean="0"/>
              <a:t>after each sampling pass a intermediate pass checks the stop criterion (opacity reached, isosurface hit)</a:t>
            </a:r>
          </a:p>
          <a:p>
            <a:pPr lvl="1"/>
            <a:r>
              <a:rPr lang="en-GB" dirty="0" smtClean="0"/>
              <a:t>when criterion matched, z-buffer is set to maximum</a:t>
            </a:r>
            <a:br>
              <a:rPr lang="en-GB" dirty="0" smtClean="0"/>
            </a:br>
            <a:r>
              <a:rPr lang="en-GB" dirty="0" smtClean="0"/>
              <a:t>-&gt; early z-test skips pixel/ray in following passes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was shader model 2.0</a:t>
            </a:r>
          </a:p>
          <a:p>
            <a:r>
              <a:rPr lang="en-GB" dirty="0" smtClean="0"/>
              <a:t>with today’s shader model 4.0 things are much more comfortable</a:t>
            </a:r>
          </a:p>
          <a:p>
            <a:pPr lvl="1"/>
            <a:r>
              <a:rPr lang="en-GB" dirty="0" smtClean="0"/>
              <a:t>discard command allows fragment termination everywhere in the pixel shader (no more stop passes)</a:t>
            </a:r>
          </a:p>
          <a:p>
            <a:pPr lvl="1"/>
            <a:r>
              <a:rPr lang="en-GB" dirty="0" smtClean="0"/>
              <a:t>improved flow control and branching allows whole ray-casting (or even ray-tracing in our case) in one pass</a:t>
            </a:r>
            <a:br>
              <a:rPr lang="en-GB" dirty="0" smtClean="0"/>
            </a:br>
            <a:r>
              <a:rPr lang="en-GB" dirty="0" smtClean="0"/>
              <a:t>(no more texture sampling for transfer of results between passes)</a:t>
            </a:r>
          </a:p>
          <a:p>
            <a:pPr lvl="1"/>
            <a:r>
              <a:rPr lang="en-GB" dirty="0" smtClean="0"/>
              <a:t>only remaining extra-pass is exit point determination</a:t>
            </a:r>
            <a:br>
              <a:rPr lang="en-GB" dirty="0" smtClean="0"/>
            </a:br>
            <a:r>
              <a:rPr lang="en-GB" dirty="0" smtClean="0"/>
              <a:t>(because it</a:t>
            </a:r>
            <a:r>
              <a:rPr lang="en-GB" dirty="0" smtClean="0"/>
              <a:t>’s sill a clever way to do this)</a:t>
            </a:r>
            <a:endParaRPr lang="en-GB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 we are able to do isosurface ray-tracing now</a:t>
            </a:r>
          </a:p>
          <a:p>
            <a:r>
              <a:rPr lang="en-GB" dirty="0" smtClean="0"/>
              <a:t>what could we use this for?</a:t>
            </a:r>
          </a:p>
          <a:p>
            <a:r>
              <a:rPr lang="en-GB" dirty="0" smtClean="0"/>
              <a:t>answer: ray-tracing is perfect for rendering</a:t>
            </a:r>
            <a:br>
              <a:rPr lang="en-GB" dirty="0" smtClean="0"/>
            </a:br>
            <a:r>
              <a:rPr lang="en-GB" dirty="0" smtClean="0"/>
              <a:t>optical effects at water surfaces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571472" y="3143248"/>
            <a:ext cx="7929618" cy="2604745"/>
            <a:chOff x="714348" y="3143248"/>
            <a:chExt cx="5681466" cy="1866265"/>
          </a:xfrm>
        </p:grpSpPr>
        <p:pic>
          <p:nvPicPr>
            <p:cNvPr id="7" name="Grafik 48" descr="IMG_4752.JPG"/>
            <p:cNvPicPr/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14348" y="3143248"/>
              <a:ext cx="1399700" cy="1866265"/>
            </a:xfrm>
            <a:prstGeom prst="rect">
              <a:avLst/>
            </a:prstGeom>
          </p:spPr>
        </p:pic>
        <p:pic>
          <p:nvPicPr>
            <p:cNvPr id="8" name="Grafik 32" descr="IMG_4750.JPG"/>
            <p:cNvPicPr/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2143108" y="3143248"/>
              <a:ext cx="1399698" cy="1866265"/>
            </a:xfrm>
            <a:prstGeom prst="rect">
              <a:avLst/>
            </a:prstGeom>
          </p:spPr>
        </p:pic>
        <p:pic>
          <p:nvPicPr>
            <p:cNvPr id="9" name="Grafik 53" descr="IMG_4767.JPG"/>
            <p:cNvPicPr/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3571868" y="3143248"/>
              <a:ext cx="1391739" cy="1855651"/>
            </a:xfrm>
            <a:prstGeom prst="rect">
              <a:avLst/>
            </a:prstGeom>
          </p:spPr>
        </p:pic>
        <p:pic>
          <p:nvPicPr>
            <p:cNvPr id="10" name="Grafik 50" descr="IMG_4770.JPG"/>
            <p:cNvPicPr/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5000628" y="3143248"/>
              <a:ext cx="1395186" cy="18602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optical appearance of water results mainly from reflection and refraction</a:t>
            </a:r>
          </a:p>
          <a:p>
            <a:r>
              <a:rPr lang="en-GB" dirty="0" smtClean="0"/>
              <a:t>three questions must be answered when a view ray (or light ray) hits a water surface:</a:t>
            </a:r>
          </a:p>
          <a:p>
            <a:pPr lvl="1"/>
            <a:r>
              <a:rPr lang="en-GB" dirty="0" smtClean="0"/>
              <a:t>which direction has the reflected ray?</a:t>
            </a:r>
          </a:p>
          <a:p>
            <a:pPr lvl="1"/>
            <a:r>
              <a:rPr lang="en-GB" dirty="0" smtClean="0"/>
              <a:t>which direction has the refracted ray?</a:t>
            </a:r>
          </a:p>
          <a:p>
            <a:pPr lvl="1"/>
            <a:r>
              <a:rPr lang="en-GB" dirty="0" smtClean="0"/>
              <a:t>how is the light distributed among the rays?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GB" sz="2800" dirty="0" smtClean="0"/>
              <a:t>which direction has the reflected </a:t>
            </a:r>
            <a:r>
              <a:rPr lang="en-GB" sz="2800" dirty="0" smtClean="0"/>
              <a:t>ray?</a:t>
            </a:r>
            <a:endParaRPr lang="en-GB" sz="2800" dirty="0" smtClean="0"/>
          </a:p>
          <a:p>
            <a:r>
              <a:rPr lang="en-GB" dirty="0" smtClean="0"/>
              <a:t>law of reflection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III.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smtClean="0"/>
              <a:t>4)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GPU-based isosurface raytracing</a:t>
            </a:r>
            <a:endParaRPr lang="en-GB" dirty="0"/>
          </a:p>
        </p:txBody>
      </p:sp>
      <p:pic>
        <p:nvPicPr>
          <p:cNvPr id="7" name="Grafik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2428868"/>
            <a:ext cx="4194377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43504" y="1714488"/>
            <a:ext cx="3557352" cy="376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m3d">
  <a:themeElements>
    <a:clrScheme name="TUM Colors">
      <a:dk1>
        <a:sysClr val="windowText" lastClr="000000"/>
      </a:dk1>
      <a:lt1>
        <a:sysClr val="window" lastClr="FFFFFF"/>
      </a:lt1>
      <a:dk2>
        <a:srgbClr val="0067C6"/>
      </a:dk2>
      <a:lt2>
        <a:srgbClr val="4D4D4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tum3d</Template>
  <TotalTime>0</TotalTime>
  <Words>4592</Words>
  <Application>Microsoft Office PowerPoint</Application>
  <PresentationFormat>Bildschirmpräsentation (4:3)</PresentationFormat>
  <Paragraphs>1342</Paragraphs>
  <Slides>121</Slides>
  <Notes>102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121</vt:i4>
      </vt:variant>
    </vt:vector>
  </HeadingPairs>
  <TitlesOfParts>
    <vt:vector size="123" baseType="lpstr">
      <vt:lpstr>tum3d</vt:lpstr>
      <vt:lpstr>Microsoft Office Word-Dokument</vt:lpstr>
      <vt:lpstr>Realtime particle based fluid simulation</vt:lpstr>
      <vt:lpstr>Contents</vt:lpstr>
      <vt:lpstr>Folie 3</vt:lpstr>
      <vt:lpstr>Folie 4</vt:lpstr>
      <vt:lpstr>Folie 5</vt:lpstr>
      <vt:lpstr>Folie 6</vt:lpstr>
      <vt:lpstr>Folie 7</vt:lpstr>
      <vt:lpstr>Folie 8</vt:lpstr>
      <vt:lpstr>Folie 9</vt:lpstr>
      <vt:lpstr>Folie 10</vt:lpstr>
      <vt:lpstr>Folie 11</vt:lpstr>
      <vt:lpstr>Folie 12</vt:lpstr>
      <vt:lpstr>Folie 13</vt:lpstr>
      <vt:lpstr>Folie 14</vt:lpstr>
      <vt:lpstr>Contents</vt:lpstr>
      <vt:lpstr>Folie 16</vt:lpstr>
      <vt:lpstr>Folie 17</vt:lpstr>
      <vt:lpstr>Folie 18</vt:lpstr>
      <vt:lpstr>Folie 19</vt:lpstr>
      <vt:lpstr>Folie 20</vt:lpstr>
      <vt:lpstr>Folie 21</vt:lpstr>
      <vt:lpstr>Folie 22</vt:lpstr>
      <vt:lpstr>Folie 23</vt:lpstr>
      <vt:lpstr>Folie 24</vt:lpstr>
      <vt:lpstr>Folie 25</vt:lpstr>
      <vt:lpstr>Folie 26</vt:lpstr>
      <vt:lpstr>Folie 27</vt:lpstr>
      <vt:lpstr>Folie 28</vt:lpstr>
      <vt:lpstr>Folie 29</vt:lpstr>
      <vt:lpstr>Contents</vt:lpstr>
      <vt:lpstr>Folie 31</vt:lpstr>
      <vt:lpstr>Folie 32</vt:lpstr>
      <vt:lpstr>Folie 33</vt:lpstr>
      <vt:lpstr>Folie 34</vt:lpstr>
      <vt:lpstr>Folie 35</vt:lpstr>
      <vt:lpstr>Folie 36</vt:lpstr>
      <vt:lpstr>Contents</vt:lpstr>
      <vt:lpstr>Folie 38</vt:lpstr>
      <vt:lpstr>Folie 39</vt:lpstr>
      <vt:lpstr>Folie 40</vt:lpstr>
      <vt:lpstr>Folie 41</vt:lpstr>
      <vt:lpstr>Folie 42</vt:lpstr>
      <vt:lpstr>Folie 43</vt:lpstr>
      <vt:lpstr>Folie 44</vt:lpstr>
      <vt:lpstr>Folie 45</vt:lpstr>
      <vt:lpstr>Folie 46</vt:lpstr>
      <vt:lpstr>Folie 47</vt:lpstr>
      <vt:lpstr>Folie 48</vt:lpstr>
      <vt:lpstr>Folie 49</vt:lpstr>
      <vt:lpstr>Contents</vt:lpstr>
      <vt:lpstr>Folie 51</vt:lpstr>
      <vt:lpstr>Folie 52</vt:lpstr>
      <vt:lpstr>Folie 53</vt:lpstr>
      <vt:lpstr>Folie 54</vt:lpstr>
      <vt:lpstr>Folie 55</vt:lpstr>
      <vt:lpstr>Folie 56</vt:lpstr>
      <vt:lpstr>Contents</vt:lpstr>
      <vt:lpstr>Folie 58</vt:lpstr>
      <vt:lpstr>Folie 59</vt:lpstr>
      <vt:lpstr>Contents</vt:lpstr>
      <vt:lpstr>Folie 61</vt:lpstr>
      <vt:lpstr>Folie 62</vt:lpstr>
      <vt:lpstr>Folie 63</vt:lpstr>
      <vt:lpstr>Contents</vt:lpstr>
      <vt:lpstr>Folie 65</vt:lpstr>
      <vt:lpstr>Folie 66</vt:lpstr>
      <vt:lpstr>Folie 67</vt:lpstr>
      <vt:lpstr>Folie 68</vt:lpstr>
      <vt:lpstr>Folie 69</vt:lpstr>
      <vt:lpstr>Folie 70</vt:lpstr>
      <vt:lpstr>Folie 71</vt:lpstr>
      <vt:lpstr>Contents</vt:lpstr>
      <vt:lpstr>Folie 73</vt:lpstr>
      <vt:lpstr>Contents</vt:lpstr>
      <vt:lpstr>Folie 75</vt:lpstr>
      <vt:lpstr>Contents</vt:lpstr>
      <vt:lpstr>Folie 77</vt:lpstr>
      <vt:lpstr>Folie 78</vt:lpstr>
      <vt:lpstr>Folie 79</vt:lpstr>
      <vt:lpstr>Folie 80</vt:lpstr>
      <vt:lpstr>Folie 81</vt:lpstr>
      <vt:lpstr>Folie 82</vt:lpstr>
      <vt:lpstr>Folie 83</vt:lpstr>
      <vt:lpstr>Folie 84</vt:lpstr>
      <vt:lpstr>Folie 85</vt:lpstr>
      <vt:lpstr>Folie 86</vt:lpstr>
      <vt:lpstr>Folie 87</vt:lpstr>
      <vt:lpstr>Contents</vt:lpstr>
      <vt:lpstr>Folie 89</vt:lpstr>
      <vt:lpstr>Folie 90</vt:lpstr>
      <vt:lpstr>Folie 91</vt:lpstr>
      <vt:lpstr>Folie 92</vt:lpstr>
      <vt:lpstr>Folie 93</vt:lpstr>
      <vt:lpstr>Folie 94</vt:lpstr>
      <vt:lpstr>Folie 95</vt:lpstr>
      <vt:lpstr>Folie 96</vt:lpstr>
      <vt:lpstr>Folie 97</vt:lpstr>
      <vt:lpstr>Folie 98</vt:lpstr>
      <vt:lpstr>Folie 99</vt:lpstr>
      <vt:lpstr>Folie 100</vt:lpstr>
      <vt:lpstr>Folie 101</vt:lpstr>
      <vt:lpstr>Folie 102</vt:lpstr>
      <vt:lpstr>Folie 103</vt:lpstr>
      <vt:lpstr>Folie 104</vt:lpstr>
      <vt:lpstr>Folie 105</vt:lpstr>
      <vt:lpstr>Folie 106</vt:lpstr>
      <vt:lpstr>Folie 107</vt:lpstr>
      <vt:lpstr>Folie 108</vt:lpstr>
      <vt:lpstr>Folie 109</vt:lpstr>
      <vt:lpstr>Folie 110</vt:lpstr>
      <vt:lpstr>Folie 111</vt:lpstr>
      <vt:lpstr>Folie 112</vt:lpstr>
      <vt:lpstr>Folie 113</vt:lpstr>
      <vt:lpstr>Folie 114</vt:lpstr>
      <vt:lpstr>Folie 115</vt:lpstr>
      <vt:lpstr>Folie 116</vt:lpstr>
      <vt:lpstr>Contents</vt:lpstr>
      <vt:lpstr>Folie 118</vt:lpstr>
      <vt:lpstr>Folie 119</vt:lpstr>
      <vt:lpstr>Contents</vt:lpstr>
      <vt:lpstr>Folie 121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Bla</dc:creator>
  <cp:lastModifiedBy>Bla</cp:lastModifiedBy>
  <cp:revision>83</cp:revision>
  <dcterms:created xsi:type="dcterms:W3CDTF">2008-04-09T06:44:46Z</dcterms:created>
  <dcterms:modified xsi:type="dcterms:W3CDTF">2008-04-10T01:34:05Z</dcterms:modified>
</cp:coreProperties>
</file>